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3"/>
  </p:notesMasterIdLst>
  <p:handoutMasterIdLst>
    <p:handoutMasterId r:id="rId24"/>
  </p:handoutMasterIdLst>
  <p:sldIdLst>
    <p:sldId id="256" r:id="rId5"/>
    <p:sldId id="299" r:id="rId6"/>
    <p:sldId id="309" r:id="rId7"/>
    <p:sldId id="310" r:id="rId8"/>
    <p:sldId id="313" r:id="rId9"/>
    <p:sldId id="314" r:id="rId10"/>
    <p:sldId id="315" r:id="rId11"/>
    <p:sldId id="316" r:id="rId12"/>
    <p:sldId id="311" r:id="rId13"/>
    <p:sldId id="298" r:id="rId14"/>
    <p:sldId id="306" r:id="rId15"/>
    <p:sldId id="300" r:id="rId16"/>
    <p:sldId id="302" r:id="rId17"/>
    <p:sldId id="305" r:id="rId18"/>
    <p:sldId id="301" r:id="rId19"/>
    <p:sldId id="308" r:id="rId20"/>
    <p:sldId id="312" r:id="rId21"/>
    <p:sldId id="269" r:id="rId22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EE6F0"/>
    <a:srgbClr val="FFFDE1"/>
    <a:srgbClr val="FFF56E"/>
    <a:srgbClr val="FFFAB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375" autoAdjust="0"/>
    <p:restoredTop sz="94703"/>
  </p:normalViewPr>
  <p:slideViewPr>
    <p:cSldViewPr snapToGrid="0">
      <p:cViewPr varScale="1">
        <p:scale>
          <a:sx n="108" d="100"/>
          <a:sy n="108" d="100"/>
        </p:scale>
        <p:origin x="80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farnik\Desktop\SKRVS&#780;_Rozpo&#269;et_2024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v>Rozpočet SK RVŠ 2023</c:v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681C-4AB9-8320-BA05DE6FB91D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681C-4AB9-8320-BA05DE6FB91D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681C-4AB9-8320-BA05DE6FB91D}"/>
              </c:ext>
            </c:extLst>
          </c:dPt>
          <c:dLbls>
            <c:dLbl>
              <c:idx val="0"/>
              <c:layout>
                <c:manualLayout>
                  <c:x val="-0.14895554541915532"/>
                  <c:y val="0.1861176363041716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681C-4AB9-8320-BA05DE6FB91D}"/>
                </c:ext>
              </c:extLst>
            </c:dLbl>
            <c:dLbl>
              <c:idx val="1"/>
              <c:layout>
                <c:manualLayout>
                  <c:x val="6.763779150419455E-2"/>
                  <c:y val="-0.1910703624349707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681C-4AB9-8320-BA05DE6FB91D}"/>
                </c:ext>
              </c:extLst>
            </c:dLbl>
            <c:dLbl>
              <c:idx val="2"/>
              <c:layout>
                <c:manualLayout>
                  <c:x val="0.13093503517425381"/>
                  <c:y val="0.1782363293225400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681C-4AB9-8320-BA05DE6FB91D}"/>
                </c:ext>
              </c:extLst>
            </c:dLbl>
            <c:numFmt formatCode="#,##0\ &quot;Kč&quot;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Sheet1!$B$6:$B$8</c:f>
              <c:strCache>
                <c:ptCount val="3"/>
                <c:pt idx="0">
                  <c:v>Rozpočet RVŠ </c:v>
                </c:pt>
                <c:pt idx="1">
                  <c:v>CRP</c:v>
                </c:pt>
                <c:pt idx="2">
                  <c:v>ESC Academy Pro</c:v>
                </c:pt>
              </c:strCache>
            </c:strRef>
          </c:cat>
          <c:val>
            <c:numRef>
              <c:f>Sheet1!$D$6:$D$8</c:f>
              <c:numCache>
                <c:formatCode>#\ ##0\ [$Kč-405]</c:formatCode>
                <c:ptCount val="3"/>
                <c:pt idx="0">
                  <c:v>650499.66</c:v>
                </c:pt>
                <c:pt idx="1">
                  <c:v>1131601</c:v>
                </c:pt>
                <c:pt idx="2">
                  <c:v>527900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681C-4AB9-8320-BA05DE6FB91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rtl="0"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>
            <a:extLst>
              <a:ext uri="{FF2B5EF4-FFF2-40B4-BE49-F238E27FC236}">
                <a16:creationId xmlns:a16="http://schemas.microsoft.com/office/drawing/2014/main" id="{A0D2011E-A3AD-471F-87B2-300D3674E0E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E8E3B406-7180-4146-B538-0EC7A2AF9A4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46EF20-61C3-491E-B6C7-A71B795898F2}" type="datetimeFigureOut">
              <a:rPr lang="cs-CZ" smtClean="0"/>
              <a:t>24.04.2024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492C339F-BC82-427C-B317-7E962EABF6D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EFA12532-E0A8-4E81-B66D-4AAA445E1BA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309AD8-F9CE-49ED-8DD6-3C4C88C686A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992474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DA26B2-DE80-457E-B08C-AC942692F590}" type="datetimeFigureOut">
              <a:rPr lang="cs-CZ" smtClean="0"/>
              <a:t>24.04.2024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E54EF7-C763-4435-96EC-9AD2A953FE9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0063551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Úvodní snímek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3">
            <a:extLst>
              <a:ext uri="{FF2B5EF4-FFF2-40B4-BE49-F238E27FC236}">
                <a16:creationId xmlns:a16="http://schemas.microsoft.com/office/drawing/2014/main" id="{D34CC708-63FE-1649-AF92-0DC5787760C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711" y="662967"/>
            <a:ext cx="2178120" cy="390921"/>
          </a:xfrm>
          <a:prstGeom prst="rect">
            <a:avLst/>
          </a:prstGeom>
        </p:spPr>
      </p:pic>
      <p:sp>
        <p:nvSpPr>
          <p:cNvPr id="4" name="Text Placeholder 10">
            <a:extLst>
              <a:ext uri="{FF2B5EF4-FFF2-40B4-BE49-F238E27FC236}">
                <a16:creationId xmlns:a16="http://schemas.microsoft.com/office/drawing/2014/main" id="{5E9A3490-3A18-1A34-A00F-04D1A93AE7B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331244" y="3459996"/>
            <a:ext cx="7529512" cy="151867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lnSpc>
                <a:spcPts val="2000"/>
              </a:lnSpc>
              <a:spcBef>
                <a:spcPts val="0"/>
              </a:spcBef>
              <a:buNone/>
              <a:defRPr sz="1500" b="0" i="0"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  <a:lvl2pPr marL="457200" indent="0">
              <a:buNone/>
              <a:defRPr/>
            </a:lvl2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 sz="1600" dirty="0" err="1">
                <a:latin typeface="Source Sans Pro" panose="020B0503030403020204" pitchFamily="34" charset="0"/>
                <a:ea typeface="Source Sans Pro" panose="020B0503030403020204" pitchFamily="34" charset="0"/>
                <a:cs typeface="Calibri" panose="020F0502020204030204" pitchFamily="34" charset="0"/>
              </a:rPr>
              <a:t>Lorem</a:t>
            </a:r>
            <a:r>
              <a:rPr lang="cs-CZ" sz="1600" dirty="0">
                <a:latin typeface="Source Sans Pro" panose="020B0503030403020204" pitchFamily="34" charset="0"/>
                <a:ea typeface="Source Sans Pro" panose="020B0503030403020204" pitchFamily="34" charset="0"/>
                <a:cs typeface="Calibri" panose="020F0502020204030204" pitchFamily="34" charset="0"/>
              </a:rPr>
              <a:t> </a:t>
            </a:r>
            <a:r>
              <a:rPr lang="cs-CZ" sz="1600" dirty="0" err="1">
                <a:latin typeface="Source Sans Pro" panose="020B0503030403020204" pitchFamily="34" charset="0"/>
                <a:ea typeface="Source Sans Pro" panose="020B0503030403020204" pitchFamily="34" charset="0"/>
                <a:cs typeface="Calibri" panose="020F0502020204030204" pitchFamily="34" charset="0"/>
              </a:rPr>
              <a:t>ipsum</a:t>
            </a:r>
            <a:r>
              <a:rPr lang="cs-CZ" sz="1600" dirty="0">
                <a:latin typeface="Source Sans Pro" panose="020B0503030403020204" pitchFamily="34" charset="0"/>
                <a:ea typeface="Source Sans Pro" panose="020B0503030403020204" pitchFamily="34" charset="0"/>
                <a:cs typeface="Calibri" panose="020F0502020204030204" pitchFamily="34" charset="0"/>
              </a:rPr>
              <a:t> </a:t>
            </a:r>
            <a:r>
              <a:rPr lang="cs-CZ" sz="1600" dirty="0" err="1">
                <a:latin typeface="Source Sans Pro" panose="020B0503030403020204" pitchFamily="34" charset="0"/>
                <a:ea typeface="Source Sans Pro" panose="020B0503030403020204" pitchFamily="34" charset="0"/>
                <a:cs typeface="Calibri" panose="020F0502020204030204" pitchFamily="34" charset="0"/>
              </a:rPr>
              <a:t>dolor</a:t>
            </a:r>
            <a:r>
              <a:rPr lang="cs-CZ" sz="1600" dirty="0">
                <a:latin typeface="Source Sans Pro" panose="020B0503030403020204" pitchFamily="34" charset="0"/>
                <a:ea typeface="Source Sans Pro" panose="020B0503030403020204" pitchFamily="34" charset="0"/>
                <a:cs typeface="Calibri" panose="020F0502020204030204" pitchFamily="34" charset="0"/>
              </a:rPr>
              <a:t> </a:t>
            </a:r>
            <a:r>
              <a:rPr lang="cs-CZ" sz="1600" dirty="0" err="1">
                <a:latin typeface="Source Sans Pro" panose="020B0503030403020204" pitchFamily="34" charset="0"/>
                <a:ea typeface="Source Sans Pro" panose="020B0503030403020204" pitchFamily="34" charset="0"/>
                <a:cs typeface="Calibri" panose="020F0502020204030204" pitchFamily="34" charset="0"/>
              </a:rPr>
              <a:t>sit</a:t>
            </a:r>
            <a:r>
              <a:rPr lang="cs-CZ" sz="1600" dirty="0">
                <a:latin typeface="Source Sans Pro" panose="020B0503030403020204" pitchFamily="34" charset="0"/>
                <a:ea typeface="Source Sans Pro" panose="020B0503030403020204" pitchFamily="34" charset="0"/>
                <a:cs typeface="Calibri" panose="020F0502020204030204" pitchFamily="34" charset="0"/>
              </a:rPr>
              <a:t> </a:t>
            </a:r>
            <a:r>
              <a:rPr lang="cs-CZ" sz="1600" dirty="0" err="1">
                <a:latin typeface="Source Sans Pro" panose="020B0503030403020204" pitchFamily="34" charset="0"/>
                <a:ea typeface="Source Sans Pro" panose="020B0503030403020204" pitchFamily="34" charset="0"/>
                <a:cs typeface="Calibri" panose="020F0502020204030204" pitchFamily="34" charset="0"/>
              </a:rPr>
              <a:t>amet</a:t>
            </a:r>
            <a:r>
              <a:rPr lang="cs-CZ" sz="1600" dirty="0">
                <a:latin typeface="Source Sans Pro" panose="020B0503030403020204" pitchFamily="34" charset="0"/>
                <a:ea typeface="Source Sans Pro" panose="020B0503030403020204" pitchFamily="34" charset="0"/>
                <a:cs typeface="Calibri" panose="020F0502020204030204" pitchFamily="34" charset="0"/>
              </a:rPr>
              <a:t>, </a:t>
            </a:r>
            <a:r>
              <a:rPr lang="cs-CZ" sz="1600" dirty="0" err="1">
                <a:latin typeface="Source Sans Pro" panose="020B0503030403020204" pitchFamily="34" charset="0"/>
                <a:ea typeface="Source Sans Pro" panose="020B0503030403020204" pitchFamily="34" charset="0"/>
                <a:cs typeface="Calibri" panose="020F0502020204030204" pitchFamily="34" charset="0"/>
              </a:rPr>
              <a:t>consectetuer</a:t>
            </a:r>
            <a:r>
              <a:rPr lang="cs-CZ" sz="1600" dirty="0">
                <a:latin typeface="Source Sans Pro" panose="020B0503030403020204" pitchFamily="34" charset="0"/>
                <a:ea typeface="Source Sans Pro" panose="020B0503030403020204" pitchFamily="34" charset="0"/>
                <a:cs typeface="Calibri" panose="020F0502020204030204" pitchFamily="34" charset="0"/>
              </a:rPr>
              <a:t>, </a:t>
            </a:r>
            <a:r>
              <a:rPr lang="cs-CZ" sz="1600" dirty="0" err="1">
                <a:latin typeface="Source Sans Pro" panose="020B0503030403020204" pitchFamily="34" charset="0"/>
                <a:ea typeface="Source Sans Pro" panose="020B0503030403020204" pitchFamily="34" charset="0"/>
                <a:cs typeface="Calibri" panose="020F0502020204030204" pitchFamily="34" charset="0"/>
              </a:rPr>
              <a:t>adipiscing</a:t>
            </a:r>
            <a:r>
              <a:rPr lang="cs-CZ" sz="1600" dirty="0">
                <a:latin typeface="Source Sans Pro" panose="020B0503030403020204" pitchFamily="34" charset="0"/>
                <a:ea typeface="Source Sans Pro" panose="020B0503030403020204" pitchFamily="34" charset="0"/>
                <a:cs typeface="Calibri" panose="020F0502020204030204" pitchFamily="34" charset="0"/>
              </a:rPr>
              <a:t>, sed </a:t>
            </a:r>
            <a:r>
              <a:rPr lang="cs-CZ" sz="1600" dirty="0" err="1">
                <a:latin typeface="Source Sans Pro" panose="020B0503030403020204" pitchFamily="34" charset="0"/>
                <a:ea typeface="Source Sans Pro" panose="020B0503030403020204" pitchFamily="34" charset="0"/>
                <a:cs typeface="Calibri" panose="020F0502020204030204" pitchFamily="34" charset="0"/>
              </a:rPr>
              <a:t>diam</a:t>
            </a:r>
            <a:br>
              <a:rPr lang="cs-CZ" sz="1600" dirty="0">
                <a:latin typeface="Source Sans Pro" panose="020B0503030403020204" pitchFamily="34" charset="0"/>
                <a:ea typeface="Source Sans Pro" panose="020B0503030403020204" pitchFamily="34" charset="0"/>
                <a:cs typeface="Calibri" panose="020F0502020204030204" pitchFamily="34" charset="0"/>
              </a:rPr>
            </a:br>
            <a:r>
              <a:rPr lang="cs-CZ" sz="1600" dirty="0" err="1">
                <a:latin typeface="Source Sans Pro" panose="020B0503030403020204" pitchFamily="34" charset="0"/>
                <a:ea typeface="Source Sans Pro" panose="020B0503030403020204" pitchFamily="34" charset="0"/>
                <a:cs typeface="Calibri" panose="020F0502020204030204" pitchFamily="34" charset="0"/>
              </a:rPr>
              <a:t>nonummy</a:t>
            </a:r>
            <a:r>
              <a:rPr lang="cs-CZ" sz="1600" dirty="0">
                <a:latin typeface="Source Sans Pro" panose="020B0503030403020204" pitchFamily="34" charset="0"/>
                <a:ea typeface="Source Sans Pro" panose="020B0503030403020204" pitchFamily="34" charset="0"/>
                <a:cs typeface="Calibri" panose="020F0502020204030204" pitchFamily="34" charset="0"/>
              </a:rPr>
              <a:t> </a:t>
            </a:r>
            <a:r>
              <a:rPr lang="cs-CZ" sz="1600" dirty="0" err="1">
                <a:latin typeface="Source Sans Pro" panose="020B0503030403020204" pitchFamily="34" charset="0"/>
                <a:ea typeface="Source Sans Pro" panose="020B0503030403020204" pitchFamily="34" charset="0"/>
                <a:cs typeface="Calibri" panose="020F0502020204030204" pitchFamily="34" charset="0"/>
              </a:rPr>
              <a:t>dolor</a:t>
            </a:r>
            <a:r>
              <a:rPr lang="cs-CZ" sz="1600" dirty="0">
                <a:latin typeface="Source Sans Pro" panose="020B0503030403020204" pitchFamily="34" charset="0"/>
                <a:ea typeface="Source Sans Pro" panose="020B0503030403020204" pitchFamily="34" charset="0"/>
                <a:cs typeface="Calibri" panose="020F0502020204030204" pitchFamily="34" charset="0"/>
              </a:rPr>
              <a:t> </a:t>
            </a:r>
            <a:r>
              <a:rPr lang="cs-CZ" sz="1600" dirty="0" err="1">
                <a:latin typeface="Source Sans Pro" panose="020B0503030403020204" pitchFamily="34" charset="0"/>
                <a:ea typeface="Source Sans Pro" panose="020B0503030403020204" pitchFamily="34" charset="0"/>
                <a:cs typeface="Calibri" panose="020F0502020204030204" pitchFamily="34" charset="0"/>
              </a:rPr>
              <a:t>sit</a:t>
            </a:r>
            <a:r>
              <a:rPr lang="cs-CZ" sz="1600" dirty="0">
                <a:latin typeface="Source Sans Pro" panose="020B0503030403020204" pitchFamily="34" charset="0"/>
                <a:ea typeface="Source Sans Pro" panose="020B0503030403020204" pitchFamily="34" charset="0"/>
                <a:cs typeface="Calibri" panose="020F0502020204030204" pitchFamily="34" charset="0"/>
              </a:rPr>
              <a:t> </a:t>
            </a:r>
            <a:r>
              <a:rPr lang="cs-CZ" sz="1600" dirty="0" err="1">
                <a:latin typeface="Source Sans Pro" panose="020B0503030403020204" pitchFamily="34" charset="0"/>
                <a:ea typeface="Source Sans Pro" panose="020B0503030403020204" pitchFamily="34" charset="0"/>
                <a:cs typeface="Calibri" panose="020F0502020204030204" pitchFamily="34" charset="0"/>
              </a:rPr>
              <a:t>amet</a:t>
            </a:r>
            <a:r>
              <a:rPr lang="cs-CZ" sz="1600" dirty="0">
                <a:latin typeface="Source Sans Pro" panose="020B0503030403020204" pitchFamily="34" charset="0"/>
                <a:ea typeface="Source Sans Pro" panose="020B0503030403020204" pitchFamily="34" charset="0"/>
                <a:cs typeface="Calibri" panose="020F0502020204030204" pitchFamily="34" charset="0"/>
              </a:rPr>
              <a:t>, </a:t>
            </a:r>
            <a:r>
              <a:rPr lang="cs-CZ" sz="1600" dirty="0" err="1">
                <a:latin typeface="Source Sans Pro" panose="020B0503030403020204" pitchFamily="34" charset="0"/>
                <a:ea typeface="Source Sans Pro" panose="020B0503030403020204" pitchFamily="34" charset="0"/>
                <a:cs typeface="Calibri" panose="020F0502020204030204" pitchFamily="34" charset="0"/>
              </a:rPr>
              <a:t>nibh</a:t>
            </a:r>
            <a:r>
              <a:rPr lang="cs-CZ" sz="1600" dirty="0">
                <a:latin typeface="Source Sans Pro" panose="020B0503030403020204" pitchFamily="34" charset="0"/>
                <a:ea typeface="Source Sans Pro" panose="020B0503030403020204" pitchFamily="34" charset="0"/>
                <a:cs typeface="Calibri" panose="020F0502020204030204" pitchFamily="34" charset="0"/>
              </a:rPr>
              <a:t> </a:t>
            </a:r>
            <a:r>
              <a:rPr lang="cs-CZ" sz="1600" dirty="0" err="1">
                <a:latin typeface="Source Sans Pro" panose="020B0503030403020204" pitchFamily="34" charset="0"/>
                <a:ea typeface="Source Sans Pro" panose="020B0503030403020204" pitchFamily="34" charset="0"/>
                <a:cs typeface="Calibri" panose="020F0502020204030204" pitchFamily="34" charset="0"/>
              </a:rPr>
              <a:t>euismod</a:t>
            </a:r>
            <a:r>
              <a:rPr lang="cs-CZ" sz="1600" dirty="0">
                <a:latin typeface="Source Sans Pro" panose="020B0503030403020204" pitchFamily="34" charset="0"/>
                <a:ea typeface="Source Sans Pro" panose="020B0503030403020204" pitchFamily="34" charset="0"/>
                <a:cs typeface="Calibri" panose="020F0502020204030204" pitchFamily="34" charset="0"/>
              </a:rPr>
              <a:t> </a:t>
            </a:r>
            <a:r>
              <a:rPr lang="cs-CZ" sz="1600" dirty="0" err="1">
                <a:latin typeface="Source Sans Pro" panose="020B0503030403020204" pitchFamily="34" charset="0"/>
                <a:ea typeface="Source Sans Pro" panose="020B0503030403020204" pitchFamily="34" charset="0"/>
                <a:cs typeface="Calibri" panose="020F0502020204030204" pitchFamily="34" charset="0"/>
              </a:rPr>
              <a:t>dolor</a:t>
            </a:r>
            <a:r>
              <a:rPr lang="cs-CZ" sz="1600" dirty="0">
                <a:latin typeface="Source Sans Pro" panose="020B0503030403020204" pitchFamily="34" charset="0"/>
                <a:ea typeface="Source Sans Pro" panose="020B0503030403020204" pitchFamily="34" charset="0"/>
                <a:cs typeface="Calibri" panose="020F0502020204030204" pitchFamily="34" charset="0"/>
              </a:rPr>
              <a:t> </a:t>
            </a:r>
            <a:r>
              <a:rPr lang="cs-CZ" sz="1600" dirty="0" err="1">
                <a:latin typeface="Source Sans Pro" panose="020B0503030403020204" pitchFamily="34" charset="0"/>
                <a:ea typeface="Source Sans Pro" panose="020B0503030403020204" pitchFamily="34" charset="0"/>
                <a:cs typeface="Calibri" panose="020F0502020204030204" pitchFamily="34" charset="0"/>
              </a:rPr>
              <a:t>sit</a:t>
            </a:r>
            <a:r>
              <a:rPr lang="cs-CZ" sz="1600" dirty="0">
                <a:latin typeface="Source Sans Pro" panose="020B0503030403020204" pitchFamily="34" charset="0"/>
                <a:ea typeface="Source Sans Pro" panose="020B0503030403020204" pitchFamily="34" charset="0"/>
                <a:cs typeface="Calibri" panose="020F0502020204030204" pitchFamily="34" charset="0"/>
              </a:rPr>
              <a:t> </a:t>
            </a:r>
            <a:r>
              <a:rPr lang="cs-CZ" sz="1600" dirty="0" err="1">
                <a:latin typeface="Source Sans Pro" panose="020B0503030403020204" pitchFamily="34" charset="0"/>
                <a:ea typeface="Source Sans Pro" panose="020B0503030403020204" pitchFamily="34" charset="0"/>
                <a:cs typeface="Calibri" panose="020F0502020204030204" pitchFamily="34" charset="0"/>
              </a:rPr>
              <a:t>amet</a:t>
            </a:r>
            <a:r>
              <a:rPr lang="cs-CZ" sz="1600" dirty="0">
                <a:latin typeface="Source Sans Pro" panose="020B0503030403020204" pitchFamily="34" charset="0"/>
                <a:ea typeface="Source Sans Pro" panose="020B0503030403020204" pitchFamily="34" charset="0"/>
                <a:cs typeface="Calibri" panose="020F0502020204030204" pitchFamily="34" charset="0"/>
              </a:rPr>
              <a:t> </a:t>
            </a:r>
            <a:r>
              <a:rPr lang="cs-CZ" sz="1600" dirty="0" err="1">
                <a:latin typeface="Source Sans Pro" panose="020B0503030403020204" pitchFamily="34" charset="0"/>
                <a:ea typeface="Source Sans Pro" panose="020B0503030403020204" pitchFamily="34" charset="0"/>
                <a:cs typeface="Calibri" panose="020F0502020204030204" pitchFamily="34" charset="0"/>
              </a:rPr>
              <a:t>aliquam</a:t>
            </a:r>
            <a:r>
              <a:rPr lang="cs-CZ" sz="1600" dirty="0">
                <a:latin typeface="Source Sans Pro" panose="020B0503030403020204" pitchFamily="34" charset="0"/>
                <a:ea typeface="Source Sans Pro" panose="020B050303040302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0DCF438B-F178-237F-2074-2B13A01A2D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96001" y="5856274"/>
            <a:ext cx="5520680" cy="66119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500" b="0" i="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r>
              <a:rPr lang="en-GB" dirty="0"/>
              <a:t>Datum / </a:t>
            </a:r>
            <a:r>
              <a:rPr lang="en-GB" dirty="0" err="1"/>
              <a:t>Jméno</a:t>
            </a:r>
            <a:endParaRPr lang="en-CZ" dirty="0"/>
          </a:p>
        </p:txBody>
      </p:sp>
      <p:sp>
        <p:nvSpPr>
          <p:cNvPr id="10" name="Title 16">
            <a:extLst>
              <a:ext uri="{FF2B5EF4-FFF2-40B4-BE49-F238E27FC236}">
                <a16:creationId xmlns:a16="http://schemas.microsoft.com/office/drawing/2014/main" id="{EFF60A6B-CDA5-E3B7-B0DA-317A414031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31245" y="1379349"/>
            <a:ext cx="7529512" cy="1844918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ts val="4000"/>
              </a:lnSpc>
              <a:defRPr sz="3000" b="1" i="0">
                <a:latin typeface="Source Sans Pro SemiBold" panose="020B0503030403020204" pitchFamily="34" charset="0"/>
                <a:ea typeface="Source Sans Pro SemiBold" panose="020B0503030403020204" pitchFamily="34" charset="0"/>
              </a:defRPr>
            </a:lvl1pPr>
          </a:lstStyle>
          <a:p>
            <a:pPr lvl="0"/>
            <a:r>
              <a:rPr lang="en-GB" dirty="0" err="1"/>
              <a:t>Nadpis</a:t>
            </a:r>
            <a:r>
              <a:rPr lang="en-GB" dirty="0"/>
              <a:t> </a:t>
            </a:r>
            <a:r>
              <a:rPr lang="en-GB" dirty="0" err="1"/>
              <a:t>prezentace</a:t>
            </a:r>
            <a:endParaRPr lang="en-CZ" dirty="0"/>
          </a:p>
        </p:txBody>
      </p:sp>
    </p:spTree>
    <p:extLst>
      <p:ext uri="{BB962C8B-B14F-4D97-AF65-F5344CB8AC3E}">
        <p14:creationId xmlns:p14="http://schemas.microsoft.com/office/powerpoint/2010/main" val="155243915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Obrázek 3">
            <a:extLst>
              <a:ext uri="{FF2B5EF4-FFF2-40B4-BE49-F238E27FC236}">
                <a16:creationId xmlns:a16="http://schemas.microsoft.com/office/drawing/2014/main" id="{D71360FC-1CB1-3491-531A-9BA459E73B1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711" y="662967"/>
            <a:ext cx="2178120" cy="390921"/>
          </a:xfrm>
          <a:prstGeom prst="rect">
            <a:avLst/>
          </a:prstGeom>
        </p:spPr>
      </p:pic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E6853C29-F85E-133D-5C75-5939C1F6B61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43000" y="1643063"/>
            <a:ext cx="10473681" cy="4065549"/>
          </a:xfrm>
          <a:prstGeom prst="rect">
            <a:avLst/>
          </a:prstGeom>
        </p:spPr>
        <p:txBody>
          <a:bodyPr>
            <a:normAutofit/>
          </a:bodyPr>
          <a:lstStyle>
            <a:lvl1pPr marL="180000" indent="-180000">
              <a:buFont typeface="System Font Regular"/>
              <a:buChar char="–"/>
              <a:defRPr sz="1500"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  <a:lvl2pPr marL="457200" indent="0">
              <a:buFont typeface="Arial" panose="020B0604020202020204" pitchFamily="34" charset="0"/>
              <a:buNone/>
              <a:defRPr sz="1500">
                <a:latin typeface="Source Sans Pro" panose="020B0503030403020204" pitchFamily="34" charset="0"/>
                <a:ea typeface="Source Sans Pro" panose="020B0503030403020204" pitchFamily="34" charset="0"/>
              </a:defRPr>
            </a:lvl2pPr>
            <a:lvl3pPr marL="914400" indent="0">
              <a:buFont typeface="Arial" panose="020B0604020202020204" pitchFamily="34" charset="0"/>
              <a:buNone/>
              <a:defRPr sz="1500">
                <a:latin typeface="Source Sans Pro" panose="020B0503030403020204" pitchFamily="34" charset="0"/>
                <a:ea typeface="Source Sans Pro" panose="020B0503030403020204" pitchFamily="34" charset="0"/>
              </a:defRPr>
            </a:lvl3pPr>
            <a:lvl4pPr marL="1371600" indent="0">
              <a:buFont typeface="Arial" panose="020B0604020202020204" pitchFamily="34" charset="0"/>
              <a:buNone/>
              <a:defRPr sz="1500">
                <a:latin typeface="Source Sans Pro" panose="020B0503030403020204" pitchFamily="34" charset="0"/>
                <a:ea typeface="Source Sans Pro" panose="020B0503030403020204" pitchFamily="34" charset="0"/>
              </a:defRPr>
            </a:lvl4pPr>
            <a:lvl5pPr marL="1828800" indent="0">
              <a:buFont typeface="Arial" panose="020B0604020202020204" pitchFamily="34" charset="0"/>
              <a:buNone/>
              <a:defRPr sz="1500">
                <a:latin typeface="Source Sans Pro" panose="020B0503030403020204" pitchFamily="34" charset="0"/>
                <a:ea typeface="Source Sans Pro" panose="020B0503030403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7" name="Title 16">
            <a:extLst>
              <a:ext uri="{FF2B5EF4-FFF2-40B4-BE49-F238E27FC236}">
                <a16:creationId xmlns:a16="http://schemas.microsoft.com/office/drawing/2014/main" id="{80633D1F-56CC-D5A2-CF7B-8143F7C834E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0" y="515517"/>
            <a:ext cx="5520681" cy="714944"/>
          </a:xfrm>
          <a:prstGeom prst="rect">
            <a:avLst/>
          </a:prstGeom>
        </p:spPr>
        <p:txBody>
          <a:bodyPr anchor="ctr"/>
          <a:lstStyle>
            <a:lvl1pPr algn="r">
              <a:defRPr sz="1500" b="1" i="0"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pPr lvl="0"/>
            <a:r>
              <a:rPr lang="en-GB" dirty="0" err="1"/>
              <a:t>Nadpis</a:t>
            </a:r>
            <a:r>
              <a:rPr lang="en-GB" dirty="0"/>
              <a:t> </a:t>
            </a:r>
            <a:r>
              <a:rPr lang="en-GB" dirty="0" err="1"/>
              <a:t>prezentace</a:t>
            </a:r>
            <a:endParaRPr lang="en-CZ" dirty="0"/>
          </a:p>
        </p:txBody>
      </p:sp>
      <p:sp>
        <p:nvSpPr>
          <p:cNvPr id="18" name="Footer Placeholder 4">
            <a:extLst>
              <a:ext uri="{FF2B5EF4-FFF2-40B4-BE49-F238E27FC236}">
                <a16:creationId xmlns:a16="http://schemas.microsoft.com/office/drawing/2014/main" id="{3ECC0AE5-4A27-6AEA-0470-DE65C2F2A3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96001" y="5856274"/>
            <a:ext cx="5520680" cy="66119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500" b="0" i="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r>
              <a:rPr lang="en-GB" dirty="0"/>
              <a:t>Datum / </a:t>
            </a:r>
            <a:r>
              <a:rPr lang="en-GB" dirty="0" err="1"/>
              <a:t>Jméno</a:t>
            </a:r>
            <a:endParaRPr lang="en-CZ" dirty="0"/>
          </a:p>
        </p:txBody>
      </p:sp>
    </p:spTree>
    <p:extLst>
      <p:ext uri="{BB962C8B-B14F-4D97-AF65-F5344CB8AC3E}">
        <p14:creationId xmlns:p14="http://schemas.microsoft.com/office/powerpoint/2010/main" val="141972995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Úvodní snímek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Obrázek 3">
            <a:extLst>
              <a:ext uri="{FF2B5EF4-FFF2-40B4-BE49-F238E27FC236}">
                <a16:creationId xmlns:a16="http://schemas.microsoft.com/office/drawing/2014/main" id="{865AE6C5-AFF3-F84F-91AA-DDB29B82B6A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711" y="662967"/>
            <a:ext cx="2178120" cy="390921"/>
          </a:xfrm>
          <a:prstGeom prst="rect">
            <a:avLst/>
          </a:prstGeom>
        </p:spPr>
      </p:pic>
      <p:sp>
        <p:nvSpPr>
          <p:cNvPr id="17" name="Text Placeholder 10">
            <a:extLst>
              <a:ext uri="{FF2B5EF4-FFF2-40B4-BE49-F238E27FC236}">
                <a16:creationId xmlns:a16="http://schemas.microsoft.com/office/drawing/2014/main" id="{9FC0EA95-3657-8A84-1A14-792394FAB5B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331244" y="3459996"/>
            <a:ext cx="7529512" cy="151867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lnSpc>
                <a:spcPts val="2000"/>
              </a:lnSpc>
              <a:spcBef>
                <a:spcPts val="0"/>
              </a:spcBef>
              <a:buNone/>
              <a:defRPr sz="1500" b="0" i="0"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  <a:lvl2pPr marL="457200" indent="0">
              <a:buNone/>
              <a:defRPr/>
            </a:lvl2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 sz="1600" dirty="0" err="1">
                <a:latin typeface="Source Sans Pro" panose="020B0503030403020204" pitchFamily="34" charset="0"/>
                <a:ea typeface="Source Sans Pro" panose="020B0503030403020204" pitchFamily="34" charset="0"/>
                <a:cs typeface="Calibri" panose="020F0502020204030204" pitchFamily="34" charset="0"/>
              </a:rPr>
              <a:t>Lorem</a:t>
            </a:r>
            <a:r>
              <a:rPr lang="cs-CZ" sz="1600" dirty="0">
                <a:latin typeface="Source Sans Pro" panose="020B0503030403020204" pitchFamily="34" charset="0"/>
                <a:ea typeface="Source Sans Pro" panose="020B0503030403020204" pitchFamily="34" charset="0"/>
                <a:cs typeface="Calibri" panose="020F0502020204030204" pitchFamily="34" charset="0"/>
              </a:rPr>
              <a:t> </a:t>
            </a:r>
            <a:r>
              <a:rPr lang="cs-CZ" sz="1600" dirty="0" err="1">
                <a:latin typeface="Source Sans Pro" panose="020B0503030403020204" pitchFamily="34" charset="0"/>
                <a:ea typeface="Source Sans Pro" panose="020B0503030403020204" pitchFamily="34" charset="0"/>
                <a:cs typeface="Calibri" panose="020F0502020204030204" pitchFamily="34" charset="0"/>
              </a:rPr>
              <a:t>ipsum</a:t>
            </a:r>
            <a:r>
              <a:rPr lang="cs-CZ" sz="1600" dirty="0">
                <a:latin typeface="Source Sans Pro" panose="020B0503030403020204" pitchFamily="34" charset="0"/>
                <a:ea typeface="Source Sans Pro" panose="020B0503030403020204" pitchFamily="34" charset="0"/>
                <a:cs typeface="Calibri" panose="020F0502020204030204" pitchFamily="34" charset="0"/>
              </a:rPr>
              <a:t> </a:t>
            </a:r>
            <a:r>
              <a:rPr lang="cs-CZ" sz="1600" dirty="0" err="1">
                <a:latin typeface="Source Sans Pro" panose="020B0503030403020204" pitchFamily="34" charset="0"/>
                <a:ea typeface="Source Sans Pro" panose="020B0503030403020204" pitchFamily="34" charset="0"/>
                <a:cs typeface="Calibri" panose="020F0502020204030204" pitchFamily="34" charset="0"/>
              </a:rPr>
              <a:t>dolor</a:t>
            </a:r>
            <a:r>
              <a:rPr lang="cs-CZ" sz="1600" dirty="0">
                <a:latin typeface="Source Sans Pro" panose="020B0503030403020204" pitchFamily="34" charset="0"/>
                <a:ea typeface="Source Sans Pro" panose="020B0503030403020204" pitchFamily="34" charset="0"/>
                <a:cs typeface="Calibri" panose="020F0502020204030204" pitchFamily="34" charset="0"/>
              </a:rPr>
              <a:t> </a:t>
            </a:r>
            <a:r>
              <a:rPr lang="cs-CZ" sz="1600" dirty="0" err="1">
                <a:latin typeface="Source Sans Pro" panose="020B0503030403020204" pitchFamily="34" charset="0"/>
                <a:ea typeface="Source Sans Pro" panose="020B0503030403020204" pitchFamily="34" charset="0"/>
                <a:cs typeface="Calibri" panose="020F0502020204030204" pitchFamily="34" charset="0"/>
              </a:rPr>
              <a:t>sit</a:t>
            </a:r>
            <a:r>
              <a:rPr lang="cs-CZ" sz="1600" dirty="0">
                <a:latin typeface="Source Sans Pro" panose="020B0503030403020204" pitchFamily="34" charset="0"/>
                <a:ea typeface="Source Sans Pro" panose="020B0503030403020204" pitchFamily="34" charset="0"/>
                <a:cs typeface="Calibri" panose="020F0502020204030204" pitchFamily="34" charset="0"/>
              </a:rPr>
              <a:t> </a:t>
            </a:r>
            <a:r>
              <a:rPr lang="cs-CZ" sz="1600" dirty="0" err="1">
                <a:latin typeface="Source Sans Pro" panose="020B0503030403020204" pitchFamily="34" charset="0"/>
                <a:ea typeface="Source Sans Pro" panose="020B0503030403020204" pitchFamily="34" charset="0"/>
                <a:cs typeface="Calibri" panose="020F0502020204030204" pitchFamily="34" charset="0"/>
              </a:rPr>
              <a:t>amet</a:t>
            </a:r>
            <a:r>
              <a:rPr lang="cs-CZ" sz="1600" dirty="0">
                <a:latin typeface="Source Sans Pro" panose="020B0503030403020204" pitchFamily="34" charset="0"/>
                <a:ea typeface="Source Sans Pro" panose="020B0503030403020204" pitchFamily="34" charset="0"/>
                <a:cs typeface="Calibri" panose="020F0502020204030204" pitchFamily="34" charset="0"/>
              </a:rPr>
              <a:t>, </a:t>
            </a:r>
            <a:r>
              <a:rPr lang="cs-CZ" sz="1600" dirty="0" err="1">
                <a:latin typeface="Source Sans Pro" panose="020B0503030403020204" pitchFamily="34" charset="0"/>
                <a:ea typeface="Source Sans Pro" panose="020B0503030403020204" pitchFamily="34" charset="0"/>
                <a:cs typeface="Calibri" panose="020F0502020204030204" pitchFamily="34" charset="0"/>
              </a:rPr>
              <a:t>consectetuer</a:t>
            </a:r>
            <a:r>
              <a:rPr lang="cs-CZ" sz="1600" dirty="0">
                <a:latin typeface="Source Sans Pro" panose="020B0503030403020204" pitchFamily="34" charset="0"/>
                <a:ea typeface="Source Sans Pro" panose="020B0503030403020204" pitchFamily="34" charset="0"/>
                <a:cs typeface="Calibri" panose="020F0502020204030204" pitchFamily="34" charset="0"/>
              </a:rPr>
              <a:t>, </a:t>
            </a:r>
            <a:r>
              <a:rPr lang="cs-CZ" sz="1600" dirty="0" err="1">
                <a:latin typeface="Source Sans Pro" panose="020B0503030403020204" pitchFamily="34" charset="0"/>
                <a:ea typeface="Source Sans Pro" panose="020B0503030403020204" pitchFamily="34" charset="0"/>
                <a:cs typeface="Calibri" panose="020F0502020204030204" pitchFamily="34" charset="0"/>
              </a:rPr>
              <a:t>adipiscing</a:t>
            </a:r>
            <a:r>
              <a:rPr lang="cs-CZ" sz="1600" dirty="0">
                <a:latin typeface="Source Sans Pro" panose="020B0503030403020204" pitchFamily="34" charset="0"/>
                <a:ea typeface="Source Sans Pro" panose="020B0503030403020204" pitchFamily="34" charset="0"/>
                <a:cs typeface="Calibri" panose="020F0502020204030204" pitchFamily="34" charset="0"/>
              </a:rPr>
              <a:t>, sed </a:t>
            </a:r>
            <a:r>
              <a:rPr lang="cs-CZ" sz="1600" dirty="0" err="1">
                <a:latin typeface="Source Sans Pro" panose="020B0503030403020204" pitchFamily="34" charset="0"/>
                <a:ea typeface="Source Sans Pro" panose="020B0503030403020204" pitchFamily="34" charset="0"/>
                <a:cs typeface="Calibri" panose="020F0502020204030204" pitchFamily="34" charset="0"/>
              </a:rPr>
              <a:t>diam</a:t>
            </a:r>
            <a:br>
              <a:rPr lang="cs-CZ" sz="1600" dirty="0">
                <a:latin typeface="Source Sans Pro" panose="020B0503030403020204" pitchFamily="34" charset="0"/>
                <a:ea typeface="Source Sans Pro" panose="020B0503030403020204" pitchFamily="34" charset="0"/>
                <a:cs typeface="Calibri" panose="020F0502020204030204" pitchFamily="34" charset="0"/>
              </a:rPr>
            </a:br>
            <a:r>
              <a:rPr lang="cs-CZ" sz="1600" dirty="0" err="1">
                <a:latin typeface="Source Sans Pro" panose="020B0503030403020204" pitchFamily="34" charset="0"/>
                <a:ea typeface="Source Sans Pro" panose="020B0503030403020204" pitchFamily="34" charset="0"/>
                <a:cs typeface="Calibri" panose="020F0502020204030204" pitchFamily="34" charset="0"/>
              </a:rPr>
              <a:t>nonummy</a:t>
            </a:r>
            <a:r>
              <a:rPr lang="cs-CZ" sz="1600" dirty="0">
                <a:latin typeface="Source Sans Pro" panose="020B0503030403020204" pitchFamily="34" charset="0"/>
                <a:ea typeface="Source Sans Pro" panose="020B0503030403020204" pitchFamily="34" charset="0"/>
                <a:cs typeface="Calibri" panose="020F0502020204030204" pitchFamily="34" charset="0"/>
              </a:rPr>
              <a:t> </a:t>
            </a:r>
            <a:r>
              <a:rPr lang="cs-CZ" sz="1600" dirty="0" err="1">
                <a:latin typeface="Source Sans Pro" panose="020B0503030403020204" pitchFamily="34" charset="0"/>
                <a:ea typeface="Source Sans Pro" panose="020B0503030403020204" pitchFamily="34" charset="0"/>
                <a:cs typeface="Calibri" panose="020F0502020204030204" pitchFamily="34" charset="0"/>
              </a:rPr>
              <a:t>dolor</a:t>
            </a:r>
            <a:r>
              <a:rPr lang="cs-CZ" sz="1600" dirty="0">
                <a:latin typeface="Source Sans Pro" panose="020B0503030403020204" pitchFamily="34" charset="0"/>
                <a:ea typeface="Source Sans Pro" panose="020B0503030403020204" pitchFamily="34" charset="0"/>
                <a:cs typeface="Calibri" panose="020F0502020204030204" pitchFamily="34" charset="0"/>
              </a:rPr>
              <a:t> </a:t>
            </a:r>
            <a:r>
              <a:rPr lang="cs-CZ" sz="1600" dirty="0" err="1">
                <a:latin typeface="Source Sans Pro" panose="020B0503030403020204" pitchFamily="34" charset="0"/>
                <a:ea typeface="Source Sans Pro" panose="020B0503030403020204" pitchFamily="34" charset="0"/>
                <a:cs typeface="Calibri" panose="020F0502020204030204" pitchFamily="34" charset="0"/>
              </a:rPr>
              <a:t>sit</a:t>
            </a:r>
            <a:r>
              <a:rPr lang="cs-CZ" sz="1600" dirty="0">
                <a:latin typeface="Source Sans Pro" panose="020B0503030403020204" pitchFamily="34" charset="0"/>
                <a:ea typeface="Source Sans Pro" panose="020B0503030403020204" pitchFamily="34" charset="0"/>
                <a:cs typeface="Calibri" panose="020F0502020204030204" pitchFamily="34" charset="0"/>
              </a:rPr>
              <a:t> </a:t>
            </a:r>
            <a:r>
              <a:rPr lang="cs-CZ" sz="1600" dirty="0" err="1">
                <a:latin typeface="Source Sans Pro" panose="020B0503030403020204" pitchFamily="34" charset="0"/>
                <a:ea typeface="Source Sans Pro" panose="020B0503030403020204" pitchFamily="34" charset="0"/>
                <a:cs typeface="Calibri" panose="020F0502020204030204" pitchFamily="34" charset="0"/>
              </a:rPr>
              <a:t>amet</a:t>
            </a:r>
            <a:r>
              <a:rPr lang="cs-CZ" sz="1600" dirty="0">
                <a:latin typeface="Source Sans Pro" panose="020B0503030403020204" pitchFamily="34" charset="0"/>
                <a:ea typeface="Source Sans Pro" panose="020B0503030403020204" pitchFamily="34" charset="0"/>
                <a:cs typeface="Calibri" panose="020F0502020204030204" pitchFamily="34" charset="0"/>
              </a:rPr>
              <a:t>, </a:t>
            </a:r>
            <a:r>
              <a:rPr lang="cs-CZ" sz="1600" dirty="0" err="1">
                <a:latin typeface="Source Sans Pro" panose="020B0503030403020204" pitchFamily="34" charset="0"/>
                <a:ea typeface="Source Sans Pro" panose="020B0503030403020204" pitchFamily="34" charset="0"/>
                <a:cs typeface="Calibri" panose="020F0502020204030204" pitchFamily="34" charset="0"/>
              </a:rPr>
              <a:t>nibh</a:t>
            </a:r>
            <a:r>
              <a:rPr lang="cs-CZ" sz="1600" dirty="0">
                <a:latin typeface="Source Sans Pro" panose="020B0503030403020204" pitchFamily="34" charset="0"/>
                <a:ea typeface="Source Sans Pro" panose="020B0503030403020204" pitchFamily="34" charset="0"/>
                <a:cs typeface="Calibri" panose="020F0502020204030204" pitchFamily="34" charset="0"/>
              </a:rPr>
              <a:t> </a:t>
            </a:r>
            <a:r>
              <a:rPr lang="cs-CZ" sz="1600" dirty="0" err="1">
                <a:latin typeface="Source Sans Pro" panose="020B0503030403020204" pitchFamily="34" charset="0"/>
                <a:ea typeface="Source Sans Pro" panose="020B0503030403020204" pitchFamily="34" charset="0"/>
                <a:cs typeface="Calibri" panose="020F0502020204030204" pitchFamily="34" charset="0"/>
              </a:rPr>
              <a:t>euismod</a:t>
            </a:r>
            <a:r>
              <a:rPr lang="cs-CZ" sz="1600" dirty="0">
                <a:latin typeface="Source Sans Pro" panose="020B0503030403020204" pitchFamily="34" charset="0"/>
                <a:ea typeface="Source Sans Pro" panose="020B0503030403020204" pitchFamily="34" charset="0"/>
                <a:cs typeface="Calibri" panose="020F0502020204030204" pitchFamily="34" charset="0"/>
              </a:rPr>
              <a:t> </a:t>
            </a:r>
            <a:r>
              <a:rPr lang="cs-CZ" sz="1600" dirty="0" err="1">
                <a:latin typeface="Source Sans Pro" panose="020B0503030403020204" pitchFamily="34" charset="0"/>
                <a:ea typeface="Source Sans Pro" panose="020B0503030403020204" pitchFamily="34" charset="0"/>
                <a:cs typeface="Calibri" panose="020F0502020204030204" pitchFamily="34" charset="0"/>
              </a:rPr>
              <a:t>dolor</a:t>
            </a:r>
            <a:r>
              <a:rPr lang="cs-CZ" sz="1600" dirty="0">
                <a:latin typeface="Source Sans Pro" panose="020B0503030403020204" pitchFamily="34" charset="0"/>
                <a:ea typeface="Source Sans Pro" panose="020B0503030403020204" pitchFamily="34" charset="0"/>
                <a:cs typeface="Calibri" panose="020F0502020204030204" pitchFamily="34" charset="0"/>
              </a:rPr>
              <a:t> </a:t>
            </a:r>
            <a:r>
              <a:rPr lang="cs-CZ" sz="1600" dirty="0" err="1">
                <a:latin typeface="Source Sans Pro" panose="020B0503030403020204" pitchFamily="34" charset="0"/>
                <a:ea typeface="Source Sans Pro" panose="020B0503030403020204" pitchFamily="34" charset="0"/>
                <a:cs typeface="Calibri" panose="020F0502020204030204" pitchFamily="34" charset="0"/>
              </a:rPr>
              <a:t>sit</a:t>
            </a:r>
            <a:r>
              <a:rPr lang="cs-CZ" sz="1600" dirty="0">
                <a:latin typeface="Source Sans Pro" panose="020B0503030403020204" pitchFamily="34" charset="0"/>
                <a:ea typeface="Source Sans Pro" panose="020B0503030403020204" pitchFamily="34" charset="0"/>
                <a:cs typeface="Calibri" panose="020F0502020204030204" pitchFamily="34" charset="0"/>
              </a:rPr>
              <a:t> </a:t>
            </a:r>
            <a:r>
              <a:rPr lang="cs-CZ" sz="1600" dirty="0" err="1">
                <a:latin typeface="Source Sans Pro" panose="020B0503030403020204" pitchFamily="34" charset="0"/>
                <a:ea typeface="Source Sans Pro" panose="020B0503030403020204" pitchFamily="34" charset="0"/>
                <a:cs typeface="Calibri" panose="020F0502020204030204" pitchFamily="34" charset="0"/>
              </a:rPr>
              <a:t>amet</a:t>
            </a:r>
            <a:r>
              <a:rPr lang="cs-CZ" sz="1600" dirty="0">
                <a:latin typeface="Source Sans Pro" panose="020B0503030403020204" pitchFamily="34" charset="0"/>
                <a:ea typeface="Source Sans Pro" panose="020B0503030403020204" pitchFamily="34" charset="0"/>
                <a:cs typeface="Calibri" panose="020F0502020204030204" pitchFamily="34" charset="0"/>
              </a:rPr>
              <a:t> </a:t>
            </a:r>
            <a:r>
              <a:rPr lang="cs-CZ" sz="1600" dirty="0" err="1">
                <a:latin typeface="Source Sans Pro" panose="020B0503030403020204" pitchFamily="34" charset="0"/>
                <a:ea typeface="Source Sans Pro" panose="020B0503030403020204" pitchFamily="34" charset="0"/>
                <a:cs typeface="Calibri" panose="020F0502020204030204" pitchFamily="34" charset="0"/>
              </a:rPr>
              <a:t>aliquam</a:t>
            </a:r>
            <a:r>
              <a:rPr lang="cs-CZ" sz="1600" dirty="0">
                <a:latin typeface="Source Sans Pro" panose="020B0503030403020204" pitchFamily="34" charset="0"/>
                <a:ea typeface="Source Sans Pro" panose="020B050303040302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8" name="Footer Placeholder 4">
            <a:extLst>
              <a:ext uri="{FF2B5EF4-FFF2-40B4-BE49-F238E27FC236}">
                <a16:creationId xmlns:a16="http://schemas.microsoft.com/office/drawing/2014/main" id="{8E2425E7-52C2-8E93-8D63-9BCF4FC699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96001" y="5856274"/>
            <a:ext cx="5520680" cy="66119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500" b="0" i="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r>
              <a:rPr lang="en-GB" dirty="0"/>
              <a:t>Datum / </a:t>
            </a:r>
            <a:r>
              <a:rPr lang="en-GB" dirty="0" err="1"/>
              <a:t>Jméno</a:t>
            </a:r>
            <a:endParaRPr lang="en-CZ" dirty="0"/>
          </a:p>
        </p:txBody>
      </p:sp>
      <p:sp>
        <p:nvSpPr>
          <p:cNvPr id="19" name="Title 16">
            <a:extLst>
              <a:ext uri="{FF2B5EF4-FFF2-40B4-BE49-F238E27FC236}">
                <a16:creationId xmlns:a16="http://schemas.microsoft.com/office/drawing/2014/main" id="{939960BE-587E-3D83-D5C5-6F21FDADE4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31245" y="1379349"/>
            <a:ext cx="7529512" cy="1844918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ts val="4000"/>
              </a:lnSpc>
              <a:defRPr sz="3000" b="1" i="0">
                <a:latin typeface="Source Sans Pro SemiBold" panose="020B0503030403020204" pitchFamily="34" charset="0"/>
                <a:ea typeface="Source Sans Pro SemiBold" panose="020B0503030403020204" pitchFamily="34" charset="0"/>
              </a:defRPr>
            </a:lvl1pPr>
          </a:lstStyle>
          <a:p>
            <a:pPr lvl="0"/>
            <a:r>
              <a:rPr lang="en-GB" dirty="0" err="1"/>
              <a:t>Nadpis</a:t>
            </a:r>
            <a:r>
              <a:rPr lang="en-GB" dirty="0"/>
              <a:t> </a:t>
            </a:r>
            <a:r>
              <a:rPr lang="en-GB" dirty="0" err="1"/>
              <a:t>prezentace</a:t>
            </a:r>
            <a:endParaRPr lang="en-CZ" dirty="0"/>
          </a:p>
        </p:txBody>
      </p:sp>
    </p:spTree>
    <p:extLst>
      <p:ext uri="{BB962C8B-B14F-4D97-AF65-F5344CB8AC3E}">
        <p14:creationId xmlns:p14="http://schemas.microsoft.com/office/powerpoint/2010/main" val="376339067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Nadpis a obsah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Obrázek 3">
            <a:extLst>
              <a:ext uri="{FF2B5EF4-FFF2-40B4-BE49-F238E27FC236}">
                <a16:creationId xmlns:a16="http://schemas.microsoft.com/office/drawing/2014/main" id="{7CDB4769-7C2B-DC6E-AA01-195702EE793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711" y="662967"/>
            <a:ext cx="2178120" cy="390921"/>
          </a:xfrm>
          <a:prstGeom prst="rect">
            <a:avLst/>
          </a:prstGeom>
        </p:spPr>
      </p:pic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34E60EB1-3461-7791-A949-D3902724217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43000" y="1643063"/>
            <a:ext cx="10473681" cy="4065549"/>
          </a:xfrm>
          <a:prstGeom prst="rect">
            <a:avLst/>
          </a:prstGeom>
        </p:spPr>
        <p:txBody>
          <a:bodyPr>
            <a:normAutofit/>
          </a:bodyPr>
          <a:lstStyle>
            <a:lvl1pPr marL="180000" indent="-180000">
              <a:buFont typeface="System Font Regular"/>
              <a:buChar char="–"/>
              <a:defRPr sz="1500"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  <a:lvl2pPr marL="457200" indent="0">
              <a:buFont typeface="Arial" panose="020B0604020202020204" pitchFamily="34" charset="0"/>
              <a:buNone/>
              <a:defRPr sz="1500">
                <a:latin typeface="Source Sans Pro" panose="020B0503030403020204" pitchFamily="34" charset="0"/>
                <a:ea typeface="Source Sans Pro" panose="020B0503030403020204" pitchFamily="34" charset="0"/>
              </a:defRPr>
            </a:lvl2pPr>
            <a:lvl3pPr marL="914400" indent="0">
              <a:buFont typeface="Arial" panose="020B0604020202020204" pitchFamily="34" charset="0"/>
              <a:buNone/>
              <a:defRPr sz="1500">
                <a:latin typeface="Source Sans Pro" panose="020B0503030403020204" pitchFamily="34" charset="0"/>
                <a:ea typeface="Source Sans Pro" panose="020B0503030403020204" pitchFamily="34" charset="0"/>
              </a:defRPr>
            </a:lvl3pPr>
            <a:lvl4pPr marL="1371600" indent="0">
              <a:buFont typeface="Arial" panose="020B0604020202020204" pitchFamily="34" charset="0"/>
              <a:buNone/>
              <a:defRPr sz="1500">
                <a:latin typeface="Source Sans Pro" panose="020B0503030403020204" pitchFamily="34" charset="0"/>
                <a:ea typeface="Source Sans Pro" panose="020B0503030403020204" pitchFamily="34" charset="0"/>
              </a:defRPr>
            </a:lvl4pPr>
            <a:lvl5pPr marL="1828800" indent="0">
              <a:buFont typeface="Arial" panose="020B0604020202020204" pitchFamily="34" charset="0"/>
              <a:buNone/>
              <a:defRPr sz="1500">
                <a:latin typeface="Source Sans Pro" panose="020B0503030403020204" pitchFamily="34" charset="0"/>
                <a:ea typeface="Source Sans Pro" panose="020B0503030403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5" name="Title 16">
            <a:extLst>
              <a:ext uri="{FF2B5EF4-FFF2-40B4-BE49-F238E27FC236}">
                <a16:creationId xmlns:a16="http://schemas.microsoft.com/office/drawing/2014/main" id="{C4692B16-6D7E-F259-A197-33D0169B93E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0" y="515517"/>
            <a:ext cx="5520681" cy="714944"/>
          </a:xfrm>
          <a:prstGeom prst="rect">
            <a:avLst/>
          </a:prstGeom>
        </p:spPr>
        <p:txBody>
          <a:bodyPr anchor="ctr"/>
          <a:lstStyle>
            <a:lvl1pPr algn="r">
              <a:defRPr sz="1500" b="1" i="0"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pPr lvl="0"/>
            <a:r>
              <a:rPr lang="en-GB" dirty="0" err="1"/>
              <a:t>Nadpis</a:t>
            </a:r>
            <a:r>
              <a:rPr lang="en-GB" dirty="0"/>
              <a:t> </a:t>
            </a:r>
            <a:r>
              <a:rPr lang="en-GB" dirty="0" err="1"/>
              <a:t>prezentace</a:t>
            </a:r>
            <a:endParaRPr lang="en-CZ" dirty="0"/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E9BF02DA-C12B-9A52-0154-CE356FDF89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96001" y="5856274"/>
            <a:ext cx="5520680" cy="66119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500" b="0" i="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r>
              <a:rPr lang="en-GB" dirty="0"/>
              <a:t>Datum / </a:t>
            </a:r>
            <a:r>
              <a:rPr lang="en-GB" dirty="0" err="1"/>
              <a:t>Jméno</a:t>
            </a:r>
            <a:endParaRPr lang="en-CZ" dirty="0"/>
          </a:p>
        </p:txBody>
      </p:sp>
    </p:spTree>
    <p:extLst>
      <p:ext uri="{BB962C8B-B14F-4D97-AF65-F5344CB8AC3E}">
        <p14:creationId xmlns:p14="http://schemas.microsoft.com/office/powerpoint/2010/main" val="55116309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Úvodní snímek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3">
            <a:extLst>
              <a:ext uri="{FF2B5EF4-FFF2-40B4-BE49-F238E27FC236}">
                <a16:creationId xmlns:a16="http://schemas.microsoft.com/office/drawing/2014/main" id="{D85BBE05-9253-8A03-009B-28DA48DBA7C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711" y="662967"/>
            <a:ext cx="2178120" cy="390921"/>
          </a:xfrm>
          <a:prstGeom prst="rect">
            <a:avLst/>
          </a:prstGeom>
        </p:spPr>
      </p:pic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2C4F18DD-446F-F6E0-96B4-04563F6C531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331244" y="3459996"/>
            <a:ext cx="7529512" cy="151867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lnSpc>
                <a:spcPts val="2000"/>
              </a:lnSpc>
              <a:spcBef>
                <a:spcPts val="0"/>
              </a:spcBef>
              <a:buNone/>
              <a:defRPr sz="1500" b="0" i="0"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  <a:lvl2pPr marL="457200" indent="0">
              <a:buNone/>
              <a:defRPr/>
            </a:lvl2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 sz="1600" dirty="0" err="1">
                <a:latin typeface="Source Sans Pro" panose="020B0503030403020204" pitchFamily="34" charset="0"/>
                <a:ea typeface="Source Sans Pro" panose="020B0503030403020204" pitchFamily="34" charset="0"/>
                <a:cs typeface="Calibri" panose="020F0502020204030204" pitchFamily="34" charset="0"/>
              </a:rPr>
              <a:t>Lorem</a:t>
            </a:r>
            <a:r>
              <a:rPr lang="cs-CZ" sz="1600" dirty="0">
                <a:latin typeface="Source Sans Pro" panose="020B0503030403020204" pitchFamily="34" charset="0"/>
                <a:ea typeface="Source Sans Pro" panose="020B0503030403020204" pitchFamily="34" charset="0"/>
                <a:cs typeface="Calibri" panose="020F0502020204030204" pitchFamily="34" charset="0"/>
              </a:rPr>
              <a:t> </a:t>
            </a:r>
            <a:r>
              <a:rPr lang="cs-CZ" sz="1600" dirty="0" err="1">
                <a:latin typeface="Source Sans Pro" panose="020B0503030403020204" pitchFamily="34" charset="0"/>
                <a:ea typeface="Source Sans Pro" panose="020B0503030403020204" pitchFamily="34" charset="0"/>
                <a:cs typeface="Calibri" panose="020F0502020204030204" pitchFamily="34" charset="0"/>
              </a:rPr>
              <a:t>ipsum</a:t>
            </a:r>
            <a:r>
              <a:rPr lang="cs-CZ" sz="1600" dirty="0">
                <a:latin typeface="Source Sans Pro" panose="020B0503030403020204" pitchFamily="34" charset="0"/>
                <a:ea typeface="Source Sans Pro" panose="020B0503030403020204" pitchFamily="34" charset="0"/>
                <a:cs typeface="Calibri" panose="020F0502020204030204" pitchFamily="34" charset="0"/>
              </a:rPr>
              <a:t> </a:t>
            </a:r>
            <a:r>
              <a:rPr lang="cs-CZ" sz="1600" dirty="0" err="1">
                <a:latin typeface="Source Sans Pro" panose="020B0503030403020204" pitchFamily="34" charset="0"/>
                <a:ea typeface="Source Sans Pro" panose="020B0503030403020204" pitchFamily="34" charset="0"/>
                <a:cs typeface="Calibri" panose="020F0502020204030204" pitchFamily="34" charset="0"/>
              </a:rPr>
              <a:t>dolor</a:t>
            </a:r>
            <a:r>
              <a:rPr lang="cs-CZ" sz="1600" dirty="0">
                <a:latin typeface="Source Sans Pro" panose="020B0503030403020204" pitchFamily="34" charset="0"/>
                <a:ea typeface="Source Sans Pro" panose="020B0503030403020204" pitchFamily="34" charset="0"/>
                <a:cs typeface="Calibri" panose="020F0502020204030204" pitchFamily="34" charset="0"/>
              </a:rPr>
              <a:t> </a:t>
            </a:r>
            <a:r>
              <a:rPr lang="cs-CZ" sz="1600" dirty="0" err="1">
                <a:latin typeface="Source Sans Pro" panose="020B0503030403020204" pitchFamily="34" charset="0"/>
                <a:ea typeface="Source Sans Pro" panose="020B0503030403020204" pitchFamily="34" charset="0"/>
                <a:cs typeface="Calibri" panose="020F0502020204030204" pitchFamily="34" charset="0"/>
              </a:rPr>
              <a:t>sit</a:t>
            </a:r>
            <a:r>
              <a:rPr lang="cs-CZ" sz="1600" dirty="0">
                <a:latin typeface="Source Sans Pro" panose="020B0503030403020204" pitchFamily="34" charset="0"/>
                <a:ea typeface="Source Sans Pro" panose="020B0503030403020204" pitchFamily="34" charset="0"/>
                <a:cs typeface="Calibri" panose="020F0502020204030204" pitchFamily="34" charset="0"/>
              </a:rPr>
              <a:t> </a:t>
            </a:r>
            <a:r>
              <a:rPr lang="cs-CZ" sz="1600" dirty="0" err="1">
                <a:latin typeface="Source Sans Pro" panose="020B0503030403020204" pitchFamily="34" charset="0"/>
                <a:ea typeface="Source Sans Pro" panose="020B0503030403020204" pitchFamily="34" charset="0"/>
                <a:cs typeface="Calibri" panose="020F0502020204030204" pitchFamily="34" charset="0"/>
              </a:rPr>
              <a:t>amet</a:t>
            </a:r>
            <a:r>
              <a:rPr lang="cs-CZ" sz="1600" dirty="0">
                <a:latin typeface="Source Sans Pro" panose="020B0503030403020204" pitchFamily="34" charset="0"/>
                <a:ea typeface="Source Sans Pro" panose="020B0503030403020204" pitchFamily="34" charset="0"/>
                <a:cs typeface="Calibri" panose="020F0502020204030204" pitchFamily="34" charset="0"/>
              </a:rPr>
              <a:t>, </a:t>
            </a:r>
            <a:r>
              <a:rPr lang="cs-CZ" sz="1600" dirty="0" err="1">
                <a:latin typeface="Source Sans Pro" panose="020B0503030403020204" pitchFamily="34" charset="0"/>
                <a:ea typeface="Source Sans Pro" panose="020B0503030403020204" pitchFamily="34" charset="0"/>
                <a:cs typeface="Calibri" panose="020F0502020204030204" pitchFamily="34" charset="0"/>
              </a:rPr>
              <a:t>consectetuer</a:t>
            </a:r>
            <a:r>
              <a:rPr lang="cs-CZ" sz="1600" dirty="0">
                <a:latin typeface="Source Sans Pro" panose="020B0503030403020204" pitchFamily="34" charset="0"/>
                <a:ea typeface="Source Sans Pro" panose="020B0503030403020204" pitchFamily="34" charset="0"/>
                <a:cs typeface="Calibri" panose="020F0502020204030204" pitchFamily="34" charset="0"/>
              </a:rPr>
              <a:t>, </a:t>
            </a:r>
            <a:r>
              <a:rPr lang="cs-CZ" sz="1600" dirty="0" err="1">
                <a:latin typeface="Source Sans Pro" panose="020B0503030403020204" pitchFamily="34" charset="0"/>
                <a:ea typeface="Source Sans Pro" panose="020B0503030403020204" pitchFamily="34" charset="0"/>
                <a:cs typeface="Calibri" panose="020F0502020204030204" pitchFamily="34" charset="0"/>
              </a:rPr>
              <a:t>adipiscing</a:t>
            </a:r>
            <a:r>
              <a:rPr lang="cs-CZ" sz="1600" dirty="0">
                <a:latin typeface="Source Sans Pro" panose="020B0503030403020204" pitchFamily="34" charset="0"/>
                <a:ea typeface="Source Sans Pro" panose="020B0503030403020204" pitchFamily="34" charset="0"/>
                <a:cs typeface="Calibri" panose="020F0502020204030204" pitchFamily="34" charset="0"/>
              </a:rPr>
              <a:t>, sed </a:t>
            </a:r>
            <a:r>
              <a:rPr lang="cs-CZ" sz="1600" dirty="0" err="1">
                <a:latin typeface="Source Sans Pro" panose="020B0503030403020204" pitchFamily="34" charset="0"/>
                <a:ea typeface="Source Sans Pro" panose="020B0503030403020204" pitchFamily="34" charset="0"/>
                <a:cs typeface="Calibri" panose="020F0502020204030204" pitchFamily="34" charset="0"/>
              </a:rPr>
              <a:t>diam</a:t>
            </a:r>
            <a:br>
              <a:rPr lang="cs-CZ" sz="1600" dirty="0">
                <a:latin typeface="Source Sans Pro" panose="020B0503030403020204" pitchFamily="34" charset="0"/>
                <a:ea typeface="Source Sans Pro" panose="020B0503030403020204" pitchFamily="34" charset="0"/>
                <a:cs typeface="Calibri" panose="020F0502020204030204" pitchFamily="34" charset="0"/>
              </a:rPr>
            </a:br>
            <a:r>
              <a:rPr lang="cs-CZ" sz="1600" dirty="0" err="1">
                <a:latin typeface="Source Sans Pro" panose="020B0503030403020204" pitchFamily="34" charset="0"/>
                <a:ea typeface="Source Sans Pro" panose="020B0503030403020204" pitchFamily="34" charset="0"/>
                <a:cs typeface="Calibri" panose="020F0502020204030204" pitchFamily="34" charset="0"/>
              </a:rPr>
              <a:t>nonummy</a:t>
            </a:r>
            <a:r>
              <a:rPr lang="cs-CZ" sz="1600" dirty="0">
                <a:latin typeface="Source Sans Pro" panose="020B0503030403020204" pitchFamily="34" charset="0"/>
                <a:ea typeface="Source Sans Pro" panose="020B0503030403020204" pitchFamily="34" charset="0"/>
                <a:cs typeface="Calibri" panose="020F0502020204030204" pitchFamily="34" charset="0"/>
              </a:rPr>
              <a:t> </a:t>
            </a:r>
            <a:r>
              <a:rPr lang="cs-CZ" sz="1600" dirty="0" err="1">
                <a:latin typeface="Source Sans Pro" panose="020B0503030403020204" pitchFamily="34" charset="0"/>
                <a:ea typeface="Source Sans Pro" panose="020B0503030403020204" pitchFamily="34" charset="0"/>
                <a:cs typeface="Calibri" panose="020F0502020204030204" pitchFamily="34" charset="0"/>
              </a:rPr>
              <a:t>dolor</a:t>
            </a:r>
            <a:r>
              <a:rPr lang="cs-CZ" sz="1600" dirty="0">
                <a:latin typeface="Source Sans Pro" panose="020B0503030403020204" pitchFamily="34" charset="0"/>
                <a:ea typeface="Source Sans Pro" panose="020B0503030403020204" pitchFamily="34" charset="0"/>
                <a:cs typeface="Calibri" panose="020F0502020204030204" pitchFamily="34" charset="0"/>
              </a:rPr>
              <a:t> </a:t>
            </a:r>
            <a:r>
              <a:rPr lang="cs-CZ" sz="1600" dirty="0" err="1">
                <a:latin typeface="Source Sans Pro" panose="020B0503030403020204" pitchFamily="34" charset="0"/>
                <a:ea typeface="Source Sans Pro" panose="020B0503030403020204" pitchFamily="34" charset="0"/>
                <a:cs typeface="Calibri" panose="020F0502020204030204" pitchFamily="34" charset="0"/>
              </a:rPr>
              <a:t>sit</a:t>
            </a:r>
            <a:r>
              <a:rPr lang="cs-CZ" sz="1600" dirty="0">
                <a:latin typeface="Source Sans Pro" panose="020B0503030403020204" pitchFamily="34" charset="0"/>
                <a:ea typeface="Source Sans Pro" panose="020B0503030403020204" pitchFamily="34" charset="0"/>
                <a:cs typeface="Calibri" panose="020F0502020204030204" pitchFamily="34" charset="0"/>
              </a:rPr>
              <a:t> </a:t>
            </a:r>
            <a:r>
              <a:rPr lang="cs-CZ" sz="1600" dirty="0" err="1">
                <a:latin typeface="Source Sans Pro" panose="020B0503030403020204" pitchFamily="34" charset="0"/>
                <a:ea typeface="Source Sans Pro" panose="020B0503030403020204" pitchFamily="34" charset="0"/>
                <a:cs typeface="Calibri" panose="020F0502020204030204" pitchFamily="34" charset="0"/>
              </a:rPr>
              <a:t>amet</a:t>
            </a:r>
            <a:r>
              <a:rPr lang="cs-CZ" sz="1600" dirty="0">
                <a:latin typeface="Source Sans Pro" panose="020B0503030403020204" pitchFamily="34" charset="0"/>
                <a:ea typeface="Source Sans Pro" panose="020B0503030403020204" pitchFamily="34" charset="0"/>
                <a:cs typeface="Calibri" panose="020F0502020204030204" pitchFamily="34" charset="0"/>
              </a:rPr>
              <a:t>, </a:t>
            </a:r>
            <a:r>
              <a:rPr lang="cs-CZ" sz="1600" dirty="0" err="1">
                <a:latin typeface="Source Sans Pro" panose="020B0503030403020204" pitchFamily="34" charset="0"/>
                <a:ea typeface="Source Sans Pro" panose="020B0503030403020204" pitchFamily="34" charset="0"/>
                <a:cs typeface="Calibri" panose="020F0502020204030204" pitchFamily="34" charset="0"/>
              </a:rPr>
              <a:t>nibh</a:t>
            </a:r>
            <a:r>
              <a:rPr lang="cs-CZ" sz="1600" dirty="0">
                <a:latin typeface="Source Sans Pro" panose="020B0503030403020204" pitchFamily="34" charset="0"/>
                <a:ea typeface="Source Sans Pro" panose="020B0503030403020204" pitchFamily="34" charset="0"/>
                <a:cs typeface="Calibri" panose="020F0502020204030204" pitchFamily="34" charset="0"/>
              </a:rPr>
              <a:t> </a:t>
            </a:r>
            <a:r>
              <a:rPr lang="cs-CZ" sz="1600" dirty="0" err="1">
                <a:latin typeface="Source Sans Pro" panose="020B0503030403020204" pitchFamily="34" charset="0"/>
                <a:ea typeface="Source Sans Pro" panose="020B0503030403020204" pitchFamily="34" charset="0"/>
                <a:cs typeface="Calibri" panose="020F0502020204030204" pitchFamily="34" charset="0"/>
              </a:rPr>
              <a:t>euismod</a:t>
            </a:r>
            <a:r>
              <a:rPr lang="cs-CZ" sz="1600" dirty="0">
                <a:latin typeface="Source Sans Pro" panose="020B0503030403020204" pitchFamily="34" charset="0"/>
                <a:ea typeface="Source Sans Pro" panose="020B0503030403020204" pitchFamily="34" charset="0"/>
                <a:cs typeface="Calibri" panose="020F0502020204030204" pitchFamily="34" charset="0"/>
              </a:rPr>
              <a:t> </a:t>
            </a:r>
            <a:r>
              <a:rPr lang="cs-CZ" sz="1600" dirty="0" err="1">
                <a:latin typeface="Source Sans Pro" panose="020B0503030403020204" pitchFamily="34" charset="0"/>
                <a:ea typeface="Source Sans Pro" panose="020B0503030403020204" pitchFamily="34" charset="0"/>
                <a:cs typeface="Calibri" panose="020F0502020204030204" pitchFamily="34" charset="0"/>
              </a:rPr>
              <a:t>dolor</a:t>
            </a:r>
            <a:r>
              <a:rPr lang="cs-CZ" sz="1600" dirty="0">
                <a:latin typeface="Source Sans Pro" panose="020B0503030403020204" pitchFamily="34" charset="0"/>
                <a:ea typeface="Source Sans Pro" panose="020B0503030403020204" pitchFamily="34" charset="0"/>
                <a:cs typeface="Calibri" panose="020F0502020204030204" pitchFamily="34" charset="0"/>
              </a:rPr>
              <a:t> </a:t>
            </a:r>
            <a:r>
              <a:rPr lang="cs-CZ" sz="1600" dirty="0" err="1">
                <a:latin typeface="Source Sans Pro" panose="020B0503030403020204" pitchFamily="34" charset="0"/>
                <a:ea typeface="Source Sans Pro" panose="020B0503030403020204" pitchFamily="34" charset="0"/>
                <a:cs typeface="Calibri" panose="020F0502020204030204" pitchFamily="34" charset="0"/>
              </a:rPr>
              <a:t>sit</a:t>
            </a:r>
            <a:r>
              <a:rPr lang="cs-CZ" sz="1600" dirty="0">
                <a:latin typeface="Source Sans Pro" panose="020B0503030403020204" pitchFamily="34" charset="0"/>
                <a:ea typeface="Source Sans Pro" panose="020B0503030403020204" pitchFamily="34" charset="0"/>
                <a:cs typeface="Calibri" panose="020F0502020204030204" pitchFamily="34" charset="0"/>
              </a:rPr>
              <a:t> </a:t>
            </a:r>
            <a:r>
              <a:rPr lang="cs-CZ" sz="1600" dirty="0" err="1">
                <a:latin typeface="Source Sans Pro" panose="020B0503030403020204" pitchFamily="34" charset="0"/>
                <a:ea typeface="Source Sans Pro" panose="020B0503030403020204" pitchFamily="34" charset="0"/>
                <a:cs typeface="Calibri" panose="020F0502020204030204" pitchFamily="34" charset="0"/>
              </a:rPr>
              <a:t>amet</a:t>
            </a:r>
            <a:r>
              <a:rPr lang="cs-CZ" sz="1600" dirty="0">
                <a:latin typeface="Source Sans Pro" panose="020B0503030403020204" pitchFamily="34" charset="0"/>
                <a:ea typeface="Source Sans Pro" panose="020B0503030403020204" pitchFamily="34" charset="0"/>
                <a:cs typeface="Calibri" panose="020F0502020204030204" pitchFamily="34" charset="0"/>
              </a:rPr>
              <a:t> </a:t>
            </a:r>
            <a:r>
              <a:rPr lang="cs-CZ" sz="1600" dirty="0" err="1">
                <a:latin typeface="Source Sans Pro" panose="020B0503030403020204" pitchFamily="34" charset="0"/>
                <a:ea typeface="Source Sans Pro" panose="020B0503030403020204" pitchFamily="34" charset="0"/>
                <a:cs typeface="Calibri" panose="020F0502020204030204" pitchFamily="34" charset="0"/>
              </a:rPr>
              <a:t>aliquam</a:t>
            </a:r>
            <a:r>
              <a:rPr lang="cs-CZ" sz="1600" dirty="0">
                <a:latin typeface="Source Sans Pro" panose="020B0503030403020204" pitchFamily="34" charset="0"/>
                <a:ea typeface="Source Sans Pro" panose="020B050303040302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86AA3F15-5006-0020-E716-820EE5DA45C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96001" y="5856274"/>
            <a:ext cx="5520680" cy="66119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500" b="0" i="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r>
              <a:rPr lang="en-GB" dirty="0"/>
              <a:t>Datum / </a:t>
            </a:r>
            <a:r>
              <a:rPr lang="en-GB" dirty="0" err="1"/>
              <a:t>Jméno</a:t>
            </a:r>
            <a:endParaRPr lang="en-CZ" dirty="0"/>
          </a:p>
        </p:txBody>
      </p:sp>
      <p:sp>
        <p:nvSpPr>
          <p:cNvPr id="14" name="Title 16">
            <a:extLst>
              <a:ext uri="{FF2B5EF4-FFF2-40B4-BE49-F238E27FC236}">
                <a16:creationId xmlns:a16="http://schemas.microsoft.com/office/drawing/2014/main" id="{D66E6DB7-B532-D411-D6F7-404A123774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31245" y="1379349"/>
            <a:ext cx="7529512" cy="1844918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ts val="4000"/>
              </a:lnSpc>
              <a:defRPr sz="3000" b="1" i="0">
                <a:latin typeface="Source Sans Pro SemiBold" panose="020B0503030403020204" pitchFamily="34" charset="0"/>
                <a:ea typeface="Source Sans Pro SemiBold" panose="020B0503030403020204" pitchFamily="34" charset="0"/>
              </a:defRPr>
            </a:lvl1pPr>
          </a:lstStyle>
          <a:p>
            <a:pPr lvl="0"/>
            <a:r>
              <a:rPr lang="en-GB" dirty="0" err="1"/>
              <a:t>Nadpis</a:t>
            </a:r>
            <a:r>
              <a:rPr lang="en-GB" dirty="0"/>
              <a:t> </a:t>
            </a:r>
            <a:r>
              <a:rPr lang="en-GB" dirty="0" err="1"/>
              <a:t>prezentace</a:t>
            </a:r>
            <a:endParaRPr lang="en-CZ" dirty="0"/>
          </a:p>
        </p:txBody>
      </p:sp>
    </p:spTree>
    <p:extLst>
      <p:ext uri="{BB962C8B-B14F-4D97-AF65-F5344CB8AC3E}">
        <p14:creationId xmlns:p14="http://schemas.microsoft.com/office/powerpoint/2010/main" val="19838476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Úvodní snímek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102813C-424C-9E26-DAAE-577B79357B2A}"/>
              </a:ext>
            </a:extLst>
          </p:cNvPr>
          <p:cNvSpPr/>
          <p:nvPr userDrawn="1"/>
        </p:nvSpPr>
        <p:spPr>
          <a:xfrm>
            <a:off x="0" y="-1"/>
            <a:ext cx="12192000" cy="5400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Z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93E16EA8-8E96-FB7E-A169-02BCBA3B223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876799" y="5744583"/>
            <a:ext cx="6783567" cy="7200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r">
              <a:lnSpc>
                <a:spcPts val="2600"/>
              </a:lnSpc>
              <a:spcBef>
                <a:spcPts val="0"/>
              </a:spcBef>
              <a:buNone/>
              <a:defRPr sz="2000" b="1" i="0">
                <a:latin typeface="Source Sans Pro SemiBold" panose="020B0503030403020204" pitchFamily="34" charset="0"/>
                <a:ea typeface="Source Sans Pro SemiBold" panose="020B0503030403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GB" dirty="0" err="1"/>
              <a:t>Nadpis</a:t>
            </a:r>
            <a:r>
              <a:rPr lang="en-GB" dirty="0"/>
              <a:t> </a:t>
            </a:r>
            <a:r>
              <a:rPr lang="en-GB" dirty="0" err="1"/>
              <a:t>prezentace</a:t>
            </a:r>
            <a:endParaRPr lang="en-GB" dirty="0"/>
          </a:p>
        </p:txBody>
      </p:sp>
      <p:pic>
        <p:nvPicPr>
          <p:cNvPr id="2" name="Obrázek 3">
            <a:extLst>
              <a:ext uri="{FF2B5EF4-FFF2-40B4-BE49-F238E27FC236}">
                <a16:creationId xmlns:a16="http://schemas.microsoft.com/office/drawing/2014/main" id="{0C042E90-2FAB-79DE-1B36-065089B3433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711" y="5924621"/>
            <a:ext cx="2178120" cy="390921"/>
          </a:xfrm>
          <a:prstGeom prst="rect">
            <a:avLst/>
          </a:prstGeom>
        </p:spPr>
      </p:pic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F9AB3110-C427-5C3C-46C8-4975E13E9E0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54000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500" b="0" i="0"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r>
              <a:rPr lang="en-CZ" dirty="0"/>
              <a:t>Obrázek</a:t>
            </a:r>
          </a:p>
        </p:txBody>
      </p:sp>
    </p:spTree>
    <p:extLst>
      <p:ext uri="{BB962C8B-B14F-4D97-AF65-F5344CB8AC3E}">
        <p14:creationId xmlns:p14="http://schemas.microsoft.com/office/powerpoint/2010/main" val="236703982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Úvodní snímek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102813C-424C-9E26-DAAE-577B79357B2A}"/>
              </a:ext>
            </a:extLst>
          </p:cNvPr>
          <p:cNvSpPr/>
          <p:nvPr userDrawn="1"/>
        </p:nvSpPr>
        <p:spPr>
          <a:xfrm>
            <a:off x="0" y="-1"/>
            <a:ext cx="12192000" cy="5400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Z"/>
          </a:p>
        </p:txBody>
      </p:sp>
      <p:pic>
        <p:nvPicPr>
          <p:cNvPr id="2" name="Obrázek 3">
            <a:extLst>
              <a:ext uri="{FF2B5EF4-FFF2-40B4-BE49-F238E27FC236}">
                <a16:creationId xmlns:a16="http://schemas.microsoft.com/office/drawing/2014/main" id="{0C042E90-2FAB-79DE-1B36-065089B3433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711" y="5924621"/>
            <a:ext cx="2178120" cy="390921"/>
          </a:xfrm>
          <a:prstGeom prst="rect">
            <a:avLst/>
          </a:prstGeom>
        </p:spPr>
      </p:pic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F9AB3110-C427-5C3C-46C8-4975E13E9E0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54000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500" b="0" i="0"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r>
              <a:rPr lang="en-CZ" dirty="0"/>
              <a:t>Obrázek</a:t>
            </a:r>
          </a:p>
        </p:txBody>
      </p:sp>
      <p:sp>
        <p:nvSpPr>
          <p:cNvPr id="3" name="Text Placeholder 10">
            <a:extLst>
              <a:ext uri="{FF2B5EF4-FFF2-40B4-BE49-F238E27FC236}">
                <a16:creationId xmlns:a16="http://schemas.microsoft.com/office/drawing/2014/main" id="{2FB1BE26-3564-7154-67D7-5DA7DE0D9D6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876799" y="5744583"/>
            <a:ext cx="6783567" cy="7200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r">
              <a:lnSpc>
                <a:spcPts val="2600"/>
              </a:lnSpc>
              <a:spcBef>
                <a:spcPts val="0"/>
              </a:spcBef>
              <a:buNone/>
              <a:defRPr sz="2000" b="1" i="0">
                <a:latin typeface="Source Sans Pro SemiBold" panose="020B0503030403020204" pitchFamily="34" charset="0"/>
                <a:ea typeface="Source Sans Pro SemiBold" panose="020B0503030403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GB" dirty="0" err="1"/>
              <a:t>Nadpis</a:t>
            </a:r>
            <a:r>
              <a:rPr lang="en-GB" dirty="0"/>
              <a:t> </a:t>
            </a:r>
            <a:r>
              <a:rPr lang="en-GB" dirty="0" err="1"/>
              <a:t>prezentace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470711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Úvodní snímek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6">
            <a:extLst>
              <a:ext uri="{FF2B5EF4-FFF2-40B4-BE49-F238E27FC236}">
                <a16:creationId xmlns:a16="http://schemas.microsoft.com/office/drawing/2014/main" id="{D66E6DB7-B532-D411-D6F7-404A123774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40647" y="1580827"/>
            <a:ext cx="9110709" cy="3270143"/>
          </a:xfrm>
          <a:prstGeom prst="rect">
            <a:avLst/>
          </a:prstGeom>
        </p:spPr>
        <p:txBody>
          <a:bodyPr anchor="ctr"/>
          <a:lstStyle>
            <a:lvl1pPr algn="ctr">
              <a:lnSpc>
                <a:spcPts val="4000"/>
              </a:lnSpc>
              <a:defRPr sz="2500" b="0" i="0">
                <a:latin typeface="Source Sans Pro SemiBold" panose="020B0503030403020204" pitchFamily="34" charset="0"/>
                <a:ea typeface="Source Sans Pro SemiBold" panose="020B0503030403020204" pitchFamily="34" charset="0"/>
              </a:defRPr>
            </a:lvl1pPr>
          </a:lstStyle>
          <a:p>
            <a:pPr lvl="0"/>
            <a:r>
              <a:rPr lang="en-GB" dirty="0"/>
              <a:t>Text </a:t>
            </a:r>
            <a:r>
              <a:rPr lang="en-GB" dirty="0" err="1"/>
              <a:t>důležitého</a:t>
            </a:r>
            <a:r>
              <a:rPr lang="en-GB" dirty="0"/>
              <a:t> </a:t>
            </a:r>
            <a:r>
              <a:rPr lang="en-GB" dirty="0" err="1"/>
              <a:t>upozornění</a:t>
            </a:r>
            <a:r>
              <a:rPr lang="en-GB" dirty="0"/>
              <a:t>!</a:t>
            </a:r>
            <a:endParaRPr lang="en-CZ" dirty="0"/>
          </a:p>
        </p:txBody>
      </p:sp>
      <p:pic>
        <p:nvPicPr>
          <p:cNvPr id="3" name="Obrázek 3">
            <a:extLst>
              <a:ext uri="{FF2B5EF4-FFF2-40B4-BE49-F238E27FC236}">
                <a16:creationId xmlns:a16="http://schemas.microsoft.com/office/drawing/2014/main" id="{C87904C1-729B-29F7-FC49-2E5E6690A9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711" y="5924621"/>
            <a:ext cx="2178120" cy="390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34834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273536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0" r:id="rId2"/>
    <p:sldLayoutId id="2147483649" r:id="rId3"/>
    <p:sldLayoutId id="2147483653" r:id="rId4"/>
    <p:sldLayoutId id="2147483652" r:id="rId5"/>
    <p:sldLayoutId id="2147483657" r:id="rId6"/>
    <p:sldLayoutId id="2147483658" r:id="rId7"/>
    <p:sldLayoutId id="2147483659" r:id="rId8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8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9.png"/><Relationship Id="rId4" Type="http://schemas.openxmlformats.org/officeDocument/2006/relationships/hyperlink" Target="https://www.asociacevsp.cz/publikace/" TargetMode="Externa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2.jpg"/><Relationship Id="rId5" Type="http://schemas.openxmlformats.org/officeDocument/2006/relationships/image" Target="../media/image21.jpg"/><Relationship Id="rId4" Type="http://schemas.openxmlformats.org/officeDocument/2006/relationships/image" Target="../media/image2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5BD834D5-146C-43A1-93F6-685C76F53B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3309" y="1835735"/>
            <a:ext cx="9365381" cy="2687782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cs-CZ" sz="7200" b="0" dirty="0"/>
              <a:t>Informace ze Studentské komory</a:t>
            </a:r>
            <a:endParaRPr lang="en-US" sz="7200" b="0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AC0088F-26EF-453B-9381-7FEE6B6985A9}"/>
              </a:ext>
            </a:extLst>
          </p:cNvPr>
          <p:cNvGrpSpPr/>
          <p:nvPr/>
        </p:nvGrpSpPr>
        <p:grpSpPr>
          <a:xfrm>
            <a:off x="445290" y="523702"/>
            <a:ext cx="2743201" cy="619918"/>
            <a:chOff x="1018868" y="5304364"/>
            <a:chExt cx="2743201" cy="619918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B69E4D5B-6439-4C11-9B71-DBEA2C8E9C08}"/>
                </a:ext>
              </a:extLst>
            </p:cNvPr>
            <p:cNvSpPr/>
            <p:nvPr/>
          </p:nvSpPr>
          <p:spPr>
            <a:xfrm>
              <a:off x="1018868" y="5304364"/>
              <a:ext cx="2743201" cy="619918"/>
            </a:xfrm>
            <a:prstGeom prst="rect">
              <a:avLst/>
            </a:prstGeom>
            <a:solidFill>
              <a:srgbClr val="BEE6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461CC344-4224-45F6-A76C-DC2DE12F48A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7156" y="5372372"/>
              <a:ext cx="2486627" cy="48390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362369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7AC0088F-26EF-453B-9381-7FEE6B6985A9}"/>
              </a:ext>
            </a:extLst>
          </p:cNvPr>
          <p:cNvGrpSpPr/>
          <p:nvPr/>
        </p:nvGrpSpPr>
        <p:grpSpPr>
          <a:xfrm>
            <a:off x="445290" y="523702"/>
            <a:ext cx="2743201" cy="619918"/>
            <a:chOff x="1018868" y="5304364"/>
            <a:chExt cx="2743201" cy="619918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B69E4D5B-6439-4C11-9B71-DBEA2C8E9C08}"/>
                </a:ext>
              </a:extLst>
            </p:cNvPr>
            <p:cNvSpPr/>
            <p:nvPr/>
          </p:nvSpPr>
          <p:spPr>
            <a:xfrm>
              <a:off x="1018868" y="5304364"/>
              <a:ext cx="2743201" cy="619918"/>
            </a:xfrm>
            <a:prstGeom prst="rect">
              <a:avLst/>
            </a:prstGeom>
            <a:solidFill>
              <a:srgbClr val="BEE6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461CC344-4224-45F6-A76C-DC2DE12F48A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7156" y="5372372"/>
              <a:ext cx="2486627" cy="483902"/>
            </a:xfrm>
            <a:prstGeom prst="rect">
              <a:avLst/>
            </a:prstGeom>
          </p:spPr>
        </p:pic>
      </p:grp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50468CAD-1AB9-423A-BA70-BFDDD094F83B}"/>
              </a:ext>
            </a:extLst>
          </p:cNvPr>
          <p:cNvSpPr txBox="1">
            <a:spLocks/>
          </p:cNvSpPr>
          <p:nvPr/>
        </p:nvSpPr>
        <p:spPr>
          <a:xfrm>
            <a:off x="1143000" y="2364509"/>
            <a:ext cx="10473681" cy="434109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2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Katka Rovenská se účastnila panelu </a:t>
            </a:r>
            <a:br>
              <a:rPr lang="cs-CZ" sz="2400" dirty="0">
                <a:latin typeface="Source Sans Pro" panose="020B0503030403020204" pitchFamily="34" charset="0"/>
                <a:ea typeface="Source Sans Pro" panose="020B0503030403020204" pitchFamily="34" charset="0"/>
              </a:rPr>
            </a:br>
            <a:r>
              <a:rPr lang="cs-CZ" sz="2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o flexibilitě vzdělávání na konferenci</a:t>
            </a:r>
            <a:br>
              <a:rPr lang="cs-CZ" sz="2400" dirty="0">
                <a:latin typeface="Source Sans Pro" panose="020B0503030403020204" pitchFamily="34" charset="0"/>
                <a:ea typeface="Source Sans Pro" panose="020B0503030403020204" pitchFamily="34" charset="0"/>
              </a:rPr>
            </a:br>
            <a:br>
              <a:rPr lang="cs-CZ" sz="2400" dirty="0">
                <a:latin typeface="Source Sans Pro" panose="020B0503030403020204" pitchFamily="34" charset="0"/>
                <a:ea typeface="Source Sans Pro" panose="020B0503030403020204" pitchFamily="34" charset="0"/>
              </a:rPr>
            </a:br>
            <a:r>
              <a:rPr lang="cs-CZ" sz="24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Hodnocení kvality vysokých škol</a:t>
            </a:r>
            <a:br>
              <a:rPr lang="cs-CZ" sz="2400" dirty="0">
                <a:latin typeface="Source Sans Pro" panose="020B0503030403020204" pitchFamily="34" charset="0"/>
                <a:ea typeface="Source Sans Pro" panose="020B0503030403020204" pitchFamily="34" charset="0"/>
              </a:rPr>
            </a:br>
            <a:r>
              <a:rPr lang="cs-CZ" sz="2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(11.-12.4., Telč)</a:t>
            </a:r>
          </a:p>
          <a:p>
            <a:pPr marL="0" indent="0">
              <a:buNone/>
            </a:pPr>
            <a:br>
              <a:rPr lang="cs-CZ" sz="2400" dirty="0">
                <a:latin typeface="Source Sans Pro" panose="020B0503030403020204" pitchFamily="34" charset="0"/>
                <a:ea typeface="Source Sans Pro" panose="020B0503030403020204" pitchFamily="34" charset="0"/>
              </a:rPr>
            </a:br>
            <a:endParaRPr lang="cs-CZ" sz="24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15" name="Title 4">
            <a:extLst>
              <a:ext uri="{FF2B5EF4-FFF2-40B4-BE49-F238E27FC236}">
                <a16:creationId xmlns:a16="http://schemas.microsoft.com/office/drawing/2014/main" id="{4468363D-C485-4C26-A15F-CE64816728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515517"/>
            <a:ext cx="5520681" cy="714944"/>
          </a:xfrm>
        </p:spPr>
        <p:txBody>
          <a:bodyPr anchor="ctr"/>
          <a:lstStyle/>
          <a:p>
            <a:pPr algn="r"/>
            <a:r>
              <a:rPr lang="cs-CZ" sz="3200" dirty="0">
                <a:latin typeface="Source Sans Pro Semibold" panose="020B0603030403020204" pitchFamily="34" charset="0"/>
                <a:ea typeface="Source Sans Pro Semibold" panose="020B0603030403020204" pitchFamily="34" charset="0"/>
              </a:rPr>
              <a:t>Informace SK RVŠ</a:t>
            </a:r>
            <a:endParaRPr lang="en-US" sz="3200" dirty="0">
              <a:latin typeface="Source Sans Pro Semibold" panose="020B0603030403020204" pitchFamily="34" charset="0"/>
              <a:ea typeface="Source Sans Pro Semibold" panose="020B0603030403020204" pitchFamily="34" charset="0"/>
            </a:endParaRPr>
          </a:p>
        </p:txBody>
      </p:sp>
      <p:sp>
        <p:nvSpPr>
          <p:cNvPr id="7" name="Title 4">
            <a:extLst>
              <a:ext uri="{FF2B5EF4-FFF2-40B4-BE49-F238E27FC236}">
                <a16:creationId xmlns:a16="http://schemas.microsoft.com/office/drawing/2014/main" id="{AE2C993B-E6D4-4393-8F86-34AE9B4793F7}"/>
              </a:ext>
            </a:extLst>
          </p:cNvPr>
          <p:cNvSpPr txBox="1">
            <a:spLocks/>
          </p:cNvSpPr>
          <p:nvPr/>
        </p:nvSpPr>
        <p:spPr>
          <a:xfrm>
            <a:off x="445290" y="1396714"/>
            <a:ext cx="6528165" cy="714944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ts val="4000"/>
              </a:lnSpc>
              <a:spcBef>
                <a:spcPct val="0"/>
              </a:spcBef>
              <a:buNone/>
              <a:defRPr sz="3000" b="1" i="0" kern="1200">
                <a:solidFill>
                  <a:schemeClr val="tx1"/>
                </a:solidFill>
                <a:latin typeface="Source Sans Pro SemiBold" panose="020B0503030403020204" pitchFamily="34" charset="0"/>
                <a:ea typeface="Source Sans Pro SemiBold" panose="020B0503030403020204" pitchFamily="34" charset="0"/>
                <a:cs typeface="+mj-cs"/>
              </a:defRPr>
            </a:lvl1pPr>
          </a:lstStyle>
          <a:p>
            <a:pPr algn="l"/>
            <a:r>
              <a:rPr lang="cs-CZ" sz="3200" dirty="0">
                <a:latin typeface="Source Sans Pro Semibold" panose="020B0603030403020204" pitchFamily="34" charset="0"/>
                <a:ea typeface="Source Sans Pro Semibold" panose="020B0603030403020204" pitchFamily="34" charset="0"/>
              </a:rPr>
              <a:t>Reprezentativní činnost</a:t>
            </a:r>
            <a:endParaRPr lang="en-US" sz="3200" dirty="0">
              <a:latin typeface="Source Sans Pro Semibold" panose="020B0603030403020204" pitchFamily="34" charset="0"/>
              <a:ea typeface="Source Sans Pro Semibold" panose="020B0603030403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D7715B2-BC5D-431D-836D-F141786349C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430" b="23502"/>
          <a:stretch/>
        </p:blipFill>
        <p:spPr>
          <a:xfrm>
            <a:off x="6212517" y="2100689"/>
            <a:ext cx="5807522" cy="3053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91014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7AC0088F-26EF-453B-9381-7FEE6B6985A9}"/>
              </a:ext>
            </a:extLst>
          </p:cNvPr>
          <p:cNvGrpSpPr/>
          <p:nvPr/>
        </p:nvGrpSpPr>
        <p:grpSpPr>
          <a:xfrm>
            <a:off x="445290" y="523702"/>
            <a:ext cx="2743201" cy="619918"/>
            <a:chOff x="1018868" y="5304364"/>
            <a:chExt cx="2743201" cy="619918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B69E4D5B-6439-4C11-9B71-DBEA2C8E9C08}"/>
                </a:ext>
              </a:extLst>
            </p:cNvPr>
            <p:cNvSpPr/>
            <p:nvPr/>
          </p:nvSpPr>
          <p:spPr>
            <a:xfrm>
              <a:off x="1018868" y="5304364"/>
              <a:ext cx="2743201" cy="619918"/>
            </a:xfrm>
            <a:prstGeom prst="rect">
              <a:avLst/>
            </a:prstGeom>
            <a:solidFill>
              <a:srgbClr val="BEE6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461CC344-4224-45F6-A76C-DC2DE12F48A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7156" y="5372372"/>
              <a:ext cx="2486627" cy="483902"/>
            </a:xfrm>
            <a:prstGeom prst="rect">
              <a:avLst/>
            </a:prstGeom>
          </p:spPr>
        </p:pic>
      </p:grp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50468CAD-1AB9-423A-BA70-BFDDD094F83B}"/>
              </a:ext>
            </a:extLst>
          </p:cNvPr>
          <p:cNvSpPr txBox="1">
            <a:spLocks/>
          </p:cNvSpPr>
          <p:nvPr/>
        </p:nvSpPr>
        <p:spPr>
          <a:xfrm>
            <a:off x="1143000" y="2352045"/>
            <a:ext cx="10473681" cy="434109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2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Jakub Sláma byl přítomen na jednání</a:t>
            </a:r>
            <a:r>
              <a:rPr lang="en-US" sz="2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cs-CZ" sz="24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Fóra předsedů akademických senátů</a:t>
            </a:r>
            <a:br>
              <a:rPr lang="cs-CZ" sz="2400" dirty="0">
                <a:latin typeface="Source Sans Pro" panose="020B0503030403020204" pitchFamily="34" charset="0"/>
                <a:ea typeface="Source Sans Pro" panose="020B0503030403020204" pitchFamily="34" charset="0"/>
              </a:rPr>
            </a:br>
            <a:r>
              <a:rPr lang="cs-CZ" sz="2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11.-12.4.</a:t>
            </a:r>
            <a:br>
              <a:rPr lang="cs-CZ" sz="2400" dirty="0">
                <a:latin typeface="Source Sans Pro" panose="020B0503030403020204" pitchFamily="34" charset="0"/>
                <a:ea typeface="Source Sans Pro" panose="020B0503030403020204" pitchFamily="34" charset="0"/>
              </a:rPr>
            </a:br>
            <a:endParaRPr lang="cs-CZ" sz="24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15" name="Title 4">
            <a:extLst>
              <a:ext uri="{FF2B5EF4-FFF2-40B4-BE49-F238E27FC236}">
                <a16:creationId xmlns:a16="http://schemas.microsoft.com/office/drawing/2014/main" id="{4468363D-C485-4C26-A15F-CE64816728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515517"/>
            <a:ext cx="5520681" cy="714944"/>
          </a:xfrm>
        </p:spPr>
        <p:txBody>
          <a:bodyPr anchor="ctr"/>
          <a:lstStyle/>
          <a:p>
            <a:pPr algn="r"/>
            <a:r>
              <a:rPr lang="cs-CZ" sz="3200" dirty="0">
                <a:latin typeface="Source Sans Pro Semibold" panose="020B0603030403020204" pitchFamily="34" charset="0"/>
                <a:ea typeface="Source Sans Pro Semibold" panose="020B0603030403020204" pitchFamily="34" charset="0"/>
              </a:rPr>
              <a:t>Informace SK RVŠ</a:t>
            </a:r>
            <a:endParaRPr lang="en-US" sz="3200" dirty="0">
              <a:latin typeface="Source Sans Pro Semibold" panose="020B0603030403020204" pitchFamily="34" charset="0"/>
              <a:ea typeface="Source Sans Pro Semibold" panose="020B0603030403020204" pitchFamily="34" charset="0"/>
            </a:endParaRPr>
          </a:p>
        </p:txBody>
      </p:sp>
      <p:sp>
        <p:nvSpPr>
          <p:cNvPr id="7" name="Title 4">
            <a:extLst>
              <a:ext uri="{FF2B5EF4-FFF2-40B4-BE49-F238E27FC236}">
                <a16:creationId xmlns:a16="http://schemas.microsoft.com/office/drawing/2014/main" id="{AE2C993B-E6D4-4393-8F86-34AE9B4793F7}"/>
              </a:ext>
            </a:extLst>
          </p:cNvPr>
          <p:cNvSpPr txBox="1">
            <a:spLocks/>
          </p:cNvSpPr>
          <p:nvPr/>
        </p:nvSpPr>
        <p:spPr>
          <a:xfrm>
            <a:off x="445290" y="1396714"/>
            <a:ext cx="6528165" cy="714944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ts val="4000"/>
              </a:lnSpc>
              <a:spcBef>
                <a:spcPct val="0"/>
              </a:spcBef>
              <a:buNone/>
              <a:defRPr sz="3000" b="1" i="0" kern="1200">
                <a:solidFill>
                  <a:schemeClr val="tx1"/>
                </a:solidFill>
                <a:latin typeface="Source Sans Pro SemiBold" panose="020B0503030403020204" pitchFamily="34" charset="0"/>
                <a:ea typeface="Source Sans Pro SemiBold" panose="020B0503030403020204" pitchFamily="34" charset="0"/>
                <a:cs typeface="+mj-cs"/>
              </a:defRPr>
            </a:lvl1pPr>
          </a:lstStyle>
          <a:p>
            <a:pPr algn="l"/>
            <a:r>
              <a:rPr lang="cs-CZ" sz="3200" dirty="0">
                <a:latin typeface="Source Sans Pro Semibold" panose="020B0603030403020204" pitchFamily="34" charset="0"/>
                <a:ea typeface="Source Sans Pro Semibold" panose="020B0603030403020204" pitchFamily="34" charset="0"/>
              </a:rPr>
              <a:t>Reprezentativní činnost</a:t>
            </a:r>
            <a:endParaRPr lang="en-US" sz="3200" dirty="0">
              <a:latin typeface="Source Sans Pro Semibold" panose="020B0603030403020204" pitchFamily="34" charset="0"/>
              <a:ea typeface="Source Sans Pro Semibold" panose="020B0603030403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ECA1E48-6E26-4A0A-BE49-CDDAA29A03B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58" t="20366" r="13232" b="24040"/>
          <a:stretch/>
        </p:blipFill>
        <p:spPr>
          <a:xfrm>
            <a:off x="4655130" y="2925334"/>
            <a:ext cx="7407563" cy="3812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7582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7AC0088F-26EF-453B-9381-7FEE6B6985A9}"/>
              </a:ext>
            </a:extLst>
          </p:cNvPr>
          <p:cNvGrpSpPr/>
          <p:nvPr/>
        </p:nvGrpSpPr>
        <p:grpSpPr>
          <a:xfrm>
            <a:off x="445290" y="523702"/>
            <a:ext cx="2743201" cy="619918"/>
            <a:chOff x="1018868" y="5304364"/>
            <a:chExt cx="2743201" cy="619918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B69E4D5B-6439-4C11-9B71-DBEA2C8E9C08}"/>
                </a:ext>
              </a:extLst>
            </p:cNvPr>
            <p:cNvSpPr/>
            <p:nvPr/>
          </p:nvSpPr>
          <p:spPr>
            <a:xfrm>
              <a:off x="1018868" y="5304364"/>
              <a:ext cx="2743201" cy="619918"/>
            </a:xfrm>
            <a:prstGeom prst="rect">
              <a:avLst/>
            </a:prstGeom>
            <a:solidFill>
              <a:srgbClr val="BEE6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461CC344-4224-45F6-A76C-DC2DE12F48A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7156" y="5372372"/>
              <a:ext cx="2486627" cy="483902"/>
            </a:xfrm>
            <a:prstGeom prst="rect">
              <a:avLst/>
            </a:prstGeom>
          </p:spPr>
        </p:pic>
      </p:grp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50468CAD-1AB9-423A-BA70-BFDDD094F83B}"/>
              </a:ext>
            </a:extLst>
          </p:cNvPr>
          <p:cNvSpPr txBox="1">
            <a:spLocks/>
          </p:cNvSpPr>
          <p:nvPr/>
        </p:nvSpPr>
        <p:spPr>
          <a:xfrm>
            <a:off x="1143000" y="2364509"/>
            <a:ext cx="10473681" cy="434109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2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Účast na </a:t>
            </a:r>
            <a:r>
              <a:rPr lang="en-US" sz="2400" b="1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ConSIMium</a:t>
            </a:r>
            <a:r>
              <a:rPr lang="cs-CZ" sz="2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, </a:t>
            </a:r>
            <a:r>
              <a:rPr lang="en-US" sz="24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koordinátor</a:t>
            </a:r>
            <a:r>
              <a:rPr lang="en-US" sz="2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24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Damir</a:t>
            </a:r>
            <a:r>
              <a:rPr lang="en-US" sz="2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24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Solak</a:t>
            </a:r>
            <a:r>
              <a:rPr lang="en-US" sz="2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endParaRPr lang="cs-CZ" sz="24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marL="0" indent="0">
              <a:buNone/>
            </a:pPr>
            <a:r>
              <a:rPr lang="en-US" sz="24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simulace</a:t>
            </a:r>
            <a:r>
              <a:rPr lang="en-US" sz="2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24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Evropské</a:t>
            </a:r>
            <a:r>
              <a:rPr lang="en-US" sz="2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24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rady</a:t>
            </a:r>
            <a:r>
              <a:rPr lang="en-US" sz="2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a Rady EU</a:t>
            </a:r>
            <a:endParaRPr lang="cs-CZ" sz="24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marL="0" indent="0">
              <a:buNone/>
            </a:pPr>
            <a:endParaRPr lang="cs-CZ" sz="24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>
              <a:buBlip>
                <a:blip r:embed="rId3"/>
              </a:buBlip>
            </a:pPr>
            <a:r>
              <a:rPr lang="cs-CZ" sz="2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v</a:t>
            </a:r>
            <a:r>
              <a:rPr lang="en-US" sz="2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e </a:t>
            </a:r>
            <a:r>
              <a:rPr lang="en-US" sz="24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spolupráci</a:t>
            </a:r>
            <a:r>
              <a:rPr lang="en-US" sz="2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s ČKR </a:t>
            </a:r>
            <a:endParaRPr lang="cs-CZ" sz="24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>
              <a:buBlip>
                <a:blip r:embed="rId3"/>
              </a:buBlip>
            </a:pPr>
            <a:r>
              <a:rPr lang="en-US" sz="2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SK RVŠ </a:t>
            </a:r>
            <a:r>
              <a:rPr lang="en-US" sz="24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již</a:t>
            </a:r>
            <a:r>
              <a:rPr lang="en-US" sz="2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24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podruhé</a:t>
            </a:r>
            <a:r>
              <a:rPr lang="en-US" sz="2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24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vybrala</a:t>
            </a:r>
            <a:r>
              <a:rPr lang="en-US" sz="2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6 </a:t>
            </a:r>
            <a:r>
              <a:rPr lang="en-US" sz="24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účastníků</a:t>
            </a:r>
            <a:r>
              <a:rPr lang="en-US" sz="2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24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napříč</a:t>
            </a:r>
            <a:r>
              <a:rPr lang="en-US" sz="2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ČR</a:t>
            </a:r>
            <a:endParaRPr lang="cs-CZ" sz="24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>
              <a:buBlip>
                <a:blip r:embed="rId3"/>
              </a:buBlip>
            </a:pPr>
            <a:r>
              <a:rPr lang="en-US" sz="24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setkání</a:t>
            </a:r>
            <a:r>
              <a:rPr lang="en-US" sz="2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24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na</a:t>
            </a:r>
            <a:r>
              <a:rPr lang="en-US" sz="2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24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Stálém</a:t>
            </a:r>
            <a:r>
              <a:rPr lang="en-US" sz="2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24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zastoupení</a:t>
            </a:r>
            <a:r>
              <a:rPr lang="en-US" sz="2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24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České</a:t>
            </a:r>
            <a:r>
              <a:rPr lang="en-US" sz="2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24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republiky</a:t>
            </a:r>
            <a:r>
              <a:rPr lang="en-US" sz="2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br>
              <a:rPr lang="cs-CZ" sz="2400" dirty="0">
                <a:latin typeface="Source Sans Pro" panose="020B0503030403020204" pitchFamily="34" charset="0"/>
                <a:ea typeface="Source Sans Pro" panose="020B0503030403020204" pitchFamily="34" charset="0"/>
              </a:rPr>
            </a:br>
            <a:r>
              <a:rPr lang="en-US" sz="24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při</a:t>
            </a:r>
            <a:r>
              <a:rPr lang="en-US" sz="2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24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Evropské</a:t>
            </a:r>
            <a:r>
              <a:rPr lang="en-US" sz="2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24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unii</a:t>
            </a:r>
            <a:endParaRPr lang="cs-CZ" sz="24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>
              <a:buBlip>
                <a:blip r:embed="rId3"/>
              </a:buBlip>
            </a:pPr>
            <a:r>
              <a:rPr lang="en-US" sz="24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témata</a:t>
            </a:r>
            <a:r>
              <a:rPr lang="en-US" sz="2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AI a </a:t>
            </a:r>
            <a:r>
              <a:rPr lang="en-US" sz="24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kyberbezpečnost</a:t>
            </a:r>
            <a:endParaRPr lang="cs-CZ" sz="24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marL="0" indent="0">
              <a:buNone/>
            </a:pPr>
            <a:endParaRPr lang="cs-CZ" sz="24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15" name="Title 4">
            <a:extLst>
              <a:ext uri="{FF2B5EF4-FFF2-40B4-BE49-F238E27FC236}">
                <a16:creationId xmlns:a16="http://schemas.microsoft.com/office/drawing/2014/main" id="{4468363D-C485-4C26-A15F-CE64816728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515517"/>
            <a:ext cx="5520681" cy="714944"/>
          </a:xfrm>
        </p:spPr>
        <p:txBody>
          <a:bodyPr anchor="ctr"/>
          <a:lstStyle/>
          <a:p>
            <a:pPr algn="r"/>
            <a:r>
              <a:rPr lang="cs-CZ" sz="3200" dirty="0">
                <a:latin typeface="Source Sans Pro Semibold" panose="020B0603030403020204" pitchFamily="34" charset="0"/>
                <a:ea typeface="Source Sans Pro Semibold" panose="020B0603030403020204" pitchFamily="34" charset="0"/>
              </a:rPr>
              <a:t>Informace SK RVŠ</a:t>
            </a:r>
            <a:endParaRPr lang="en-US" sz="3200" dirty="0">
              <a:latin typeface="Source Sans Pro Semibold" panose="020B0603030403020204" pitchFamily="34" charset="0"/>
              <a:ea typeface="Source Sans Pro Semibold" panose="020B0603030403020204" pitchFamily="34" charset="0"/>
            </a:endParaRPr>
          </a:p>
        </p:txBody>
      </p:sp>
      <p:sp>
        <p:nvSpPr>
          <p:cNvPr id="7" name="Title 4">
            <a:extLst>
              <a:ext uri="{FF2B5EF4-FFF2-40B4-BE49-F238E27FC236}">
                <a16:creationId xmlns:a16="http://schemas.microsoft.com/office/drawing/2014/main" id="{AE2C993B-E6D4-4393-8F86-34AE9B4793F7}"/>
              </a:ext>
            </a:extLst>
          </p:cNvPr>
          <p:cNvSpPr txBox="1">
            <a:spLocks/>
          </p:cNvSpPr>
          <p:nvPr/>
        </p:nvSpPr>
        <p:spPr>
          <a:xfrm>
            <a:off x="445290" y="1396714"/>
            <a:ext cx="6528165" cy="714944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ts val="4000"/>
              </a:lnSpc>
              <a:spcBef>
                <a:spcPct val="0"/>
              </a:spcBef>
              <a:buNone/>
              <a:defRPr sz="3000" b="1" i="0" kern="1200">
                <a:solidFill>
                  <a:schemeClr val="tx1"/>
                </a:solidFill>
                <a:latin typeface="Source Sans Pro SemiBold" panose="020B0503030403020204" pitchFamily="34" charset="0"/>
                <a:ea typeface="Source Sans Pro SemiBold" panose="020B0503030403020204" pitchFamily="34" charset="0"/>
                <a:cs typeface="+mj-cs"/>
              </a:defRPr>
            </a:lvl1pPr>
          </a:lstStyle>
          <a:p>
            <a:pPr algn="l"/>
            <a:r>
              <a:rPr lang="cs-CZ" sz="3200" dirty="0">
                <a:latin typeface="Source Sans Pro Semibold" panose="020B0603030403020204" pitchFamily="34" charset="0"/>
                <a:ea typeface="Source Sans Pro Semibold" panose="020B0603030403020204" pitchFamily="34" charset="0"/>
              </a:rPr>
              <a:t>Reprezentativní činnost</a:t>
            </a:r>
            <a:endParaRPr lang="en-US" sz="3200" dirty="0">
              <a:latin typeface="Source Sans Pro Semibold" panose="020B0603030403020204" pitchFamily="34" charset="0"/>
              <a:ea typeface="Source Sans Pro Semibold" panose="020B0603030403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F8FC098-87D3-4A21-BB9C-4A7E646E77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6236" y="1504094"/>
            <a:ext cx="3797074" cy="4746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8374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7AC0088F-26EF-453B-9381-7FEE6B6985A9}"/>
              </a:ext>
            </a:extLst>
          </p:cNvPr>
          <p:cNvGrpSpPr/>
          <p:nvPr/>
        </p:nvGrpSpPr>
        <p:grpSpPr>
          <a:xfrm>
            <a:off x="445290" y="523702"/>
            <a:ext cx="2743201" cy="619918"/>
            <a:chOff x="1018868" y="5304364"/>
            <a:chExt cx="2743201" cy="619918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B69E4D5B-6439-4C11-9B71-DBEA2C8E9C08}"/>
                </a:ext>
              </a:extLst>
            </p:cNvPr>
            <p:cNvSpPr/>
            <p:nvPr/>
          </p:nvSpPr>
          <p:spPr>
            <a:xfrm>
              <a:off x="1018868" y="5304364"/>
              <a:ext cx="2743201" cy="619918"/>
            </a:xfrm>
            <a:prstGeom prst="rect">
              <a:avLst/>
            </a:prstGeom>
            <a:solidFill>
              <a:srgbClr val="BEE6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461CC344-4224-45F6-A76C-DC2DE12F48A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7156" y="5372372"/>
              <a:ext cx="2486627" cy="483902"/>
            </a:xfrm>
            <a:prstGeom prst="rect">
              <a:avLst/>
            </a:prstGeom>
          </p:spPr>
        </p:pic>
      </p:grp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50468CAD-1AB9-423A-BA70-BFDDD094F83B}"/>
              </a:ext>
            </a:extLst>
          </p:cNvPr>
          <p:cNvSpPr txBox="1">
            <a:spLocks/>
          </p:cNvSpPr>
          <p:nvPr/>
        </p:nvSpPr>
        <p:spPr>
          <a:xfrm>
            <a:off x="1143000" y="1643063"/>
            <a:ext cx="10473681" cy="406554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32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Přijaté usnesení:</a:t>
            </a:r>
          </a:p>
          <a:p>
            <a:pPr marL="0" indent="0">
              <a:buNone/>
            </a:pPr>
            <a:endParaRPr lang="cs-CZ" sz="24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marL="0" indent="0">
              <a:buNone/>
            </a:pPr>
            <a:r>
              <a:rPr lang="cs-CZ" sz="2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Studentská komora RVŠ podporuje změnu výpočtu parametru úspěšnosti studia (graduation rate) v rámci rozdělení prostředků v ukazateli K. Do výpočtu by se měli započítávat zapsaní studenti a studentky bez ohledu na započítanou dobu studia.  </a:t>
            </a:r>
          </a:p>
          <a:p>
            <a:pPr marL="0" indent="0">
              <a:buNone/>
            </a:pPr>
            <a:r>
              <a:rPr lang="cs-CZ" sz="2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V současném výpočtu míry úspěšnosti MŠTM nezapočítává zapsané a tedy i neúspěšné studenty prvních ročníků, což SK RVŠ vnímá jako nesystémové. Vysoká míra neúspěšnosti v prvním ročníku je mimo jiné ukázkou nízké kvality výuky vysokých škol a měla by tak být i hodnocena při rozdělování finančních prostředků. </a:t>
            </a:r>
            <a:endParaRPr lang="en-US" sz="24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15" name="Title 4">
            <a:extLst>
              <a:ext uri="{FF2B5EF4-FFF2-40B4-BE49-F238E27FC236}">
                <a16:creationId xmlns:a16="http://schemas.microsoft.com/office/drawing/2014/main" id="{4468363D-C485-4C26-A15F-CE64816728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515517"/>
            <a:ext cx="5520681" cy="714944"/>
          </a:xfrm>
        </p:spPr>
        <p:txBody>
          <a:bodyPr anchor="ctr"/>
          <a:lstStyle/>
          <a:p>
            <a:pPr algn="r"/>
            <a:r>
              <a:rPr lang="cs-CZ" sz="3200" dirty="0">
                <a:latin typeface="Source Sans Pro Semibold" panose="020B0603030403020204" pitchFamily="34" charset="0"/>
                <a:ea typeface="Source Sans Pro Semibold" panose="020B0603030403020204" pitchFamily="34" charset="0"/>
              </a:rPr>
              <a:t>Informace SK RVŠ</a:t>
            </a:r>
            <a:endParaRPr lang="en-US" sz="3200" dirty="0">
              <a:latin typeface="Source Sans Pro Semibold" panose="020B0603030403020204" pitchFamily="34" charset="0"/>
              <a:ea typeface="Source Sans Pro Semibold" panose="020B06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60361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7AC0088F-26EF-453B-9381-7FEE6B6985A9}"/>
              </a:ext>
            </a:extLst>
          </p:cNvPr>
          <p:cNvGrpSpPr/>
          <p:nvPr/>
        </p:nvGrpSpPr>
        <p:grpSpPr>
          <a:xfrm>
            <a:off x="445290" y="523702"/>
            <a:ext cx="2743201" cy="619918"/>
            <a:chOff x="1018868" y="5304364"/>
            <a:chExt cx="2743201" cy="619918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B69E4D5B-6439-4C11-9B71-DBEA2C8E9C08}"/>
                </a:ext>
              </a:extLst>
            </p:cNvPr>
            <p:cNvSpPr/>
            <p:nvPr/>
          </p:nvSpPr>
          <p:spPr>
            <a:xfrm>
              <a:off x="1018868" y="5304364"/>
              <a:ext cx="2743201" cy="619918"/>
            </a:xfrm>
            <a:prstGeom prst="rect">
              <a:avLst/>
            </a:prstGeom>
            <a:solidFill>
              <a:srgbClr val="BEE6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461CC344-4224-45F6-A76C-DC2DE12F48A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7156" y="5372372"/>
              <a:ext cx="2486627" cy="483902"/>
            </a:xfrm>
            <a:prstGeom prst="rect">
              <a:avLst/>
            </a:prstGeom>
          </p:spPr>
        </p:pic>
      </p:grp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50468CAD-1AB9-423A-BA70-BFDDD094F83B}"/>
              </a:ext>
            </a:extLst>
          </p:cNvPr>
          <p:cNvSpPr txBox="1">
            <a:spLocks/>
          </p:cNvSpPr>
          <p:nvPr/>
        </p:nvSpPr>
        <p:spPr>
          <a:xfrm>
            <a:off x="1143000" y="2364509"/>
            <a:ext cx="10473681" cy="334410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2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Kontaktovala nás paní Čalkovská</a:t>
            </a:r>
            <a:br>
              <a:rPr lang="cs-CZ" sz="2400" dirty="0">
                <a:latin typeface="Source Sans Pro" panose="020B0503030403020204" pitchFamily="34" charset="0"/>
                <a:ea typeface="Source Sans Pro" panose="020B0503030403020204" pitchFamily="34" charset="0"/>
              </a:rPr>
            </a:br>
            <a:r>
              <a:rPr lang="cs-CZ" sz="2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Asociace vysokoškolských poradců (AVŠP)</a:t>
            </a:r>
            <a:br>
              <a:rPr lang="cs-CZ" sz="2400" dirty="0">
                <a:latin typeface="Source Sans Pro" panose="020B0503030403020204" pitchFamily="34" charset="0"/>
                <a:ea typeface="Source Sans Pro" panose="020B0503030403020204" pitchFamily="34" charset="0"/>
              </a:rPr>
            </a:br>
            <a:endParaRPr lang="cs-CZ" sz="24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>
              <a:buBlip>
                <a:blip r:embed="rId3"/>
              </a:buBlip>
            </a:pPr>
            <a:r>
              <a:rPr lang="cs-CZ" sz="24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Výsledky monitoringu duševního zdraví </a:t>
            </a:r>
            <a:br>
              <a:rPr lang="cs-CZ" sz="2400" b="1" dirty="0">
                <a:latin typeface="Source Sans Pro" panose="020B0503030403020204" pitchFamily="34" charset="0"/>
                <a:ea typeface="Source Sans Pro" panose="020B0503030403020204" pitchFamily="34" charset="0"/>
              </a:rPr>
            </a:br>
            <a:r>
              <a:rPr lang="cs-CZ" sz="24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mezi studenty (N=21 000)</a:t>
            </a:r>
          </a:p>
          <a:p>
            <a:pPr>
              <a:buBlip>
                <a:blip r:embed="rId3"/>
              </a:buBlip>
            </a:pPr>
            <a:r>
              <a:rPr lang="cs-CZ" sz="24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Standardy VŠ poradenství</a:t>
            </a:r>
          </a:p>
          <a:p>
            <a:pPr>
              <a:buBlip>
                <a:blip r:embed="rId3"/>
              </a:buBlip>
            </a:pPr>
            <a:endParaRPr lang="cs-CZ" sz="24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>
              <a:buBlip>
                <a:blip r:embed="rId3"/>
              </a:buBlip>
            </a:pPr>
            <a:r>
              <a:rPr lang="cs-CZ" sz="2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Perfektní podkladové materiály!!</a:t>
            </a:r>
            <a:br>
              <a:rPr lang="cs-CZ" sz="2400" dirty="0">
                <a:latin typeface="Source Sans Pro" panose="020B0503030403020204" pitchFamily="34" charset="0"/>
                <a:ea typeface="Source Sans Pro" panose="020B0503030403020204" pitchFamily="34" charset="0"/>
              </a:rPr>
            </a:br>
            <a:br>
              <a:rPr lang="cs-CZ" sz="2400" dirty="0">
                <a:latin typeface="Source Sans Pro" panose="020B0503030403020204" pitchFamily="34" charset="0"/>
                <a:ea typeface="Source Sans Pro" panose="020B0503030403020204" pitchFamily="34" charset="0"/>
              </a:rPr>
            </a:br>
            <a:br>
              <a:rPr lang="cs-CZ" sz="2400" dirty="0">
                <a:latin typeface="Source Sans Pro" panose="020B0503030403020204" pitchFamily="34" charset="0"/>
                <a:ea typeface="Source Sans Pro" panose="020B0503030403020204" pitchFamily="34" charset="0"/>
              </a:rPr>
            </a:br>
            <a:r>
              <a:rPr lang="cs-CZ" sz="2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( </a:t>
            </a:r>
            <a:r>
              <a:rPr lang="cs-CZ" sz="2400" dirty="0">
                <a:latin typeface="Source Sans Pro" panose="020B0503030403020204" pitchFamily="34" charset="0"/>
                <a:ea typeface="Source Sans Pro" panose="020B0503030403020204" pitchFamily="34" charset="0"/>
                <a:hlinkClick r:id="rId4"/>
              </a:rPr>
              <a:t>https://www.asociacevsp.cz/publikace/</a:t>
            </a:r>
            <a:r>
              <a:rPr lang="cs-CZ" sz="2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)</a:t>
            </a:r>
          </a:p>
        </p:txBody>
      </p:sp>
      <p:sp>
        <p:nvSpPr>
          <p:cNvPr id="15" name="Title 4">
            <a:extLst>
              <a:ext uri="{FF2B5EF4-FFF2-40B4-BE49-F238E27FC236}">
                <a16:creationId xmlns:a16="http://schemas.microsoft.com/office/drawing/2014/main" id="{4468363D-C485-4C26-A15F-CE64816728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515517"/>
            <a:ext cx="5520681" cy="714944"/>
          </a:xfrm>
        </p:spPr>
        <p:txBody>
          <a:bodyPr anchor="ctr"/>
          <a:lstStyle/>
          <a:p>
            <a:pPr algn="r"/>
            <a:r>
              <a:rPr lang="cs-CZ" sz="3200" dirty="0">
                <a:latin typeface="Source Sans Pro Semibold" panose="020B0603030403020204" pitchFamily="34" charset="0"/>
                <a:ea typeface="Source Sans Pro Semibold" panose="020B0603030403020204" pitchFamily="34" charset="0"/>
              </a:rPr>
              <a:t>Informace SK RVŠ</a:t>
            </a:r>
            <a:endParaRPr lang="en-US" sz="3200" dirty="0">
              <a:latin typeface="Source Sans Pro Semibold" panose="020B0603030403020204" pitchFamily="34" charset="0"/>
              <a:ea typeface="Source Sans Pro Semibold" panose="020B0603030403020204" pitchFamily="34" charset="0"/>
            </a:endParaRPr>
          </a:p>
        </p:txBody>
      </p:sp>
      <p:sp>
        <p:nvSpPr>
          <p:cNvPr id="7" name="Title 4">
            <a:extLst>
              <a:ext uri="{FF2B5EF4-FFF2-40B4-BE49-F238E27FC236}">
                <a16:creationId xmlns:a16="http://schemas.microsoft.com/office/drawing/2014/main" id="{AE2C993B-E6D4-4393-8F86-34AE9B4793F7}"/>
              </a:ext>
            </a:extLst>
          </p:cNvPr>
          <p:cNvSpPr txBox="1">
            <a:spLocks/>
          </p:cNvSpPr>
          <p:nvPr/>
        </p:nvSpPr>
        <p:spPr>
          <a:xfrm>
            <a:off x="445290" y="1396714"/>
            <a:ext cx="5520681" cy="714944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ts val="4000"/>
              </a:lnSpc>
              <a:spcBef>
                <a:spcPct val="0"/>
              </a:spcBef>
              <a:buNone/>
              <a:defRPr sz="3000" b="1" i="0" kern="1200">
                <a:solidFill>
                  <a:schemeClr val="tx1"/>
                </a:solidFill>
                <a:latin typeface="Source Sans Pro SemiBold" panose="020B0503030403020204" pitchFamily="34" charset="0"/>
                <a:ea typeface="Source Sans Pro SemiBold" panose="020B0503030403020204" pitchFamily="34" charset="0"/>
                <a:cs typeface="+mj-cs"/>
              </a:defRPr>
            </a:lvl1pPr>
          </a:lstStyle>
          <a:p>
            <a:pPr algn="l"/>
            <a:r>
              <a:rPr lang="cs-CZ" sz="3200" dirty="0">
                <a:latin typeface="Source Sans Pro Semibold" panose="020B0603030403020204" pitchFamily="34" charset="0"/>
                <a:ea typeface="Source Sans Pro Semibold" panose="020B0603030403020204" pitchFamily="34" charset="0"/>
              </a:rPr>
              <a:t>Další.</a:t>
            </a:r>
            <a:endParaRPr lang="en-US" sz="3200" dirty="0">
              <a:latin typeface="Source Sans Pro Semibold" panose="020B0603030403020204" pitchFamily="34" charset="0"/>
              <a:ea typeface="Source Sans Pro Semibold" panose="020B0603030403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B8C1E52-B4F2-47E1-BBA3-1E0BBB863AB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6515" t="15684" r="12500" b="3703"/>
          <a:stretch/>
        </p:blipFill>
        <p:spPr>
          <a:xfrm>
            <a:off x="6917849" y="1442899"/>
            <a:ext cx="5148829" cy="4579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5809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7AC0088F-26EF-453B-9381-7FEE6B6985A9}"/>
              </a:ext>
            </a:extLst>
          </p:cNvPr>
          <p:cNvGrpSpPr/>
          <p:nvPr/>
        </p:nvGrpSpPr>
        <p:grpSpPr>
          <a:xfrm>
            <a:off x="445290" y="523702"/>
            <a:ext cx="2743201" cy="619918"/>
            <a:chOff x="1018868" y="5304364"/>
            <a:chExt cx="2743201" cy="619918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B69E4D5B-6439-4C11-9B71-DBEA2C8E9C08}"/>
                </a:ext>
              </a:extLst>
            </p:cNvPr>
            <p:cNvSpPr/>
            <p:nvPr/>
          </p:nvSpPr>
          <p:spPr>
            <a:xfrm>
              <a:off x="1018868" y="5304364"/>
              <a:ext cx="2743201" cy="619918"/>
            </a:xfrm>
            <a:prstGeom prst="rect">
              <a:avLst/>
            </a:prstGeom>
            <a:solidFill>
              <a:srgbClr val="BEE6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461CC344-4224-45F6-A76C-DC2DE12F48A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7156" y="5372372"/>
              <a:ext cx="2486627" cy="483902"/>
            </a:xfrm>
            <a:prstGeom prst="rect">
              <a:avLst/>
            </a:prstGeom>
          </p:spPr>
        </p:pic>
      </p:grp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50468CAD-1AB9-423A-BA70-BFDDD094F83B}"/>
              </a:ext>
            </a:extLst>
          </p:cNvPr>
          <p:cNvSpPr txBox="1">
            <a:spLocks/>
          </p:cNvSpPr>
          <p:nvPr/>
        </p:nvSpPr>
        <p:spPr>
          <a:xfrm>
            <a:off x="1115291" y="2364752"/>
            <a:ext cx="10473681" cy="406554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24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Volba dvou členů SK RVŠ ve Výboru CJO:</a:t>
            </a:r>
          </a:p>
          <a:p>
            <a:pPr marL="0" indent="0">
              <a:buNone/>
            </a:pPr>
            <a:r>
              <a:rPr lang="cs-CZ" sz="2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A. Heger (PEUNI), E. Bílková (OU)</a:t>
            </a:r>
          </a:p>
          <a:p>
            <a:pPr marL="0" indent="0">
              <a:buNone/>
            </a:pPr>
            <a:endParaRPr lang="cs-CZ" sz="24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marL="0" indent="0">
              <a:buNone/>
            </a:pPr>
            <a:r>
              <a:rPr lang="en-US" sz="2400" b="1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Volba</a:t>
            </a:r>
            <a:r>
              <a:rPr lang="en-US" sz="24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cs-CZ" sz="24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osobnosti z vysokoškolského prostředí</a:t>
            </a:r>
            <a:r>
              <a:rPr lang="en-US" sz="24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:</a:t>
            </a:r>
            <a:endParaRPr lang="cs-CZ" sz="2400" b="1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marL="0" indent="0">
              <a:buNone/>
            </a:pPr>
            <a:r>
              <a:rPr lang="cs-CZ" sz="2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Kašparovský (Předseda RVŠ)</a:t>
            </a:r>
          </a:p>
          <a:p>
            <a:pPr marL="0" indent="0">
              <a:buNone/>
            </a:pPr>
            <a:endParaRPr lang="cs-CZ" sz="24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marL="0" indent="0">
              <a:buNone/>
            </a:pPr>
            <a:r>
              <a:rPr lang="en-US" sz="2400" b="1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Volba</a:t>
            </a:r>
            <a:r>
              <a:rPr lang="en-US" sz="24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cs-CZ" sz="24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osobnosti občanské společnosti</a:t>
            </a:r>
            <a:r>
              <a:rPr lang="en-US" sz="24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:</a:t>
            </a:r>
            <a:endParaRPr lang="cs-CZ" sz="2400" b="1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marL="0" indent="0">
              <a:buNone/>
            </a:pPr>
            <a:r>
              <a:rPr lang="cs-CZ" sz="2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M. Laštovička, M. </a:t>
            </a:r>
            <a:r>
              <a:rPr lang="cs-CZ" sz="2400">
                <a:latin typeface="Source Sans Pro" panose="020B0503030403020204" pitchFamily="34" charset="0"/>
                <a:ea typeface="Source Sans Pro" panose="020B0503030403020204" pitchFamily="34" charset="0"/>
              </a:rPr>
              <a:t>Břeňová (OSF)</a:t>
            </a:r>
            <a:endParaRPr lang="en-US" sz="24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6" name="Title 4">
            <a:extLst>
              <a:ext uri="{FF2B5EF4-FFF2-40B4-BE49-F238E27FC236}">
                <a16:creationId xmlns:a16="http://schemas.microsoft.com/office/drawing/2014/main" id="{4215CFA6-F33B-43DF-8A45-21242639B9D8}"/>
              </a:ext>
            </a:extLst>
          </p:cNvPr>
          <p:cNvSpPr txBox="1">
            <a:spLocks/>
          </p:cNvSpPr>
          <p:nvPr/>
        </p:nvSpPr>
        <p:spPr>
          <a:xfrm>
            <a:off x="445290" y="1396714"/>
            <a:ext cx="5520681" cy="714944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ts val="4000"/>
              </a:lnSpc>
              <a:spcBef>
                <a:spcPct val="0"/>
              </a:spcBef>
              <a:buNone/>
              <a:defRPr sz="3000" b="1" i="0" kern="1200">
                <a:solidFill>
                  <a:schemeClr val="tx1"/>
                </a:solidFill>
                <a:latin typeface="Source Sans Pro SemiBold" panose="020B0503030403020204" pitchFamily="34" charset="0"/>
                <a:ea typeface="Source Sans Pro SemiBold" panose="020B0503030403020204" pitchFamily="34" charset="0"/>
                <a:cs typeface="+mj-cs"/>
              </a:defRPr>
            </a:lvl1pPr>
          </a:lstStyle>
          <a:p>
            <a:pPr algn="l"/>
            <a:r>
              <a:rPr lang="cs-CZ" sz="3200" dirty="0">
                <a:latin typeface="Source Sans Pro Semibold" panose="020B0603030403020204" pitchFamily="34" charset="0"/>
                <a:ea typeface="Source Sans Pro Semibold" panose="020B0603030403020204" pitchFamily="34" charset="0"/>
              </a:rPr>
              <a:t>Další.</a:t>
            </a:r>
            <a:endParaRPr lang="en-US" sz="3200" dirty="0">
              <a:latin typeface="Source Sans Pro Semibold" panose="020B0603030403020204" pitchFamily="34" charset="0"/>
              <a:ea typeface="Source Sans Pro Semibold" panose="020B06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11854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7AC0088F-26EF-453B-9381-7FEE6B6985A9}"/>
              </a:ext>
            </a:extLst>
          </p:cNvPr>
          <p:cNvGrpSpPr/>
          <p:nvPr/>
        </p:nvGrpSpPr>
        <p:grpSpPr>
          <a:xfrm>
            <a:off x="445290" y="523702"/>
            <a:ext cx="2743201" cy="619918"/>
            <a:chOff x="1018868" y="5304364"/>
            <a:chExt cx="2743201" cy="619918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B69E4D5B-6439-4C11-9B71-DBEA2C8E9C08}"/>
                </a:ext>
              </a:extLst>
            </p:cNvPr>
            <p:cNvSpPr/>
            <p:nvPr/>
          </p:nvSpPr>
          <p:spPr>
            <a:xfrm>
              <a:off x="1018868" y="5304364"/>
              <a:ext cx="2743201" cy="619918"/>
            </a:xfrm>
            <a:prstGeom prst="rect">
              <a:avLst/>
            </a:prstGeom>
            <a:solidFill>
              <a:srgbClr val="BEE6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461CC344-4224-45F6-A76C-DC2DE12F48A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7156" y="5372372"/>
              <a:ext cx="2486627" cy="483902"/>
            </a:xfrm>
            <a:prstGeom prst="rect">
              <a:avLst/>
            </a:prstGeom>
          </p:spPr>
        </p:pic>
      </p:grp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50468CAD-1AB9-423A-BA70-BFDDD094F83B}"/>
              </a:ext>
            </a:extLst>
          </p:cNvPr>
          <p:cNvSpPr txBox="1">
            <a:spLocks/>
          </p:cNvSpPr>
          <p:nvPr/>
        </p:nvSpPr>
        <p:spPr>
          <a:xfrm>
            <a:off x="138549" y="2013537"/>
            <a:ext cx="6530108" cy="434109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2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19.4. Plzeň, Západočeská univerzita</a:t>
            </a:r>
            <a:br>
              <a:rPr lang="cs-CZ" sz="2400" dirty="0">
                <a:latin typeface="Source Sans Pro" panose="020B0503030403020204" pitchFamily="34" charset="0"/>
                <a:ea typeface="Source Sans Pro" panose="020B0503030403020204" pitchFamily="34" charset="0"/>
              </a:rPr>
            </a:br>
            <a:r>
              <a:rPr lang="cs-CZ" sz="2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přes 100 účastníků (!!!) – rekord dosavadních ročníků!</a:t>
            </a:r>
          </a:p>
          <a:p>
            <a:pPr marL="0" indent="0">
              <a:buNone/>
            </a:pPr>
            <a:r>
              <a:rPr lang="cs-CZ" sz="2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Celkové náklady cca 250 000 Kč</a:t>
            </a:r>
            <a:br>
              <a:rPr lang="cs-CZ" sz="2400" dirty="0">
                <a:latin typeface="Source Sans Pro" panose="020B0503030403020204" pitchFamily="34" charset="0"/>
                <a:ea typeface="Source Sans Pro" panose="020B0503030403020204" pitchFamily="34" charset="0"/>
              </a:rPr>
            </a:br>
            <a:r>
              <a:rPr lang="cs-CZ" sz="24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Z rozpočtu SK RVŠ 30 000 Kč</a:t>
            </a:r>
          </a:p>
          <a:p>
            <a:pPr>
              <a:buBlip>
                <a:blip r:embed="rId3"/>
              </a:buBlip>
            </a:pPr>
            <a:r>
              <a:rPr lang="cs-CZ" sz="2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Systémy zajišťování kvality, AI ve vzdělávání, Udržitelnost, Univerzitní sport, Nové univerzitní aliance</a:t>
            </a:r>
          </a:p>
          <a:p>
            <a:pPr>
              <a:buBlip>
                <a:blip r:embed="rId3"/>
              </a:buBlip>
            </a:pPr>
            <a:r>
              <a:rPr lang="cs-CZ" sz="2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Hosté: 	Robert Plaga (NAÚ), </a:t>
            </a:r>
            <a:br>
              <a:rPr lang="cs-CZ" sz="2400" dirty="0">
                <a:latin typeface="Source Sans Pro" panose="020B0503030403020204" pitchFamily="34" charset="0"/>
                <a:ea typeface="Source Sans Pro" panose="020B0503030403020204" pitchFamily="34" charset="0"/>
              </a:rPr>
            </a:br>
            <a:r>
              <a:rPr lang="cs-CZ" sz="2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		Jiří Kadavý (Microsoft), </a:t>
            </a:r>
            <a:br>
              <a:rPr lang="cs-CZ" sz="2400" dirty="0">
                <a:latin typeface="Source Sans Pro" panose="020B0503030403020204" pitchFamily="34" charset="0"/>
                <a:ea typeface="Source Sans Pro" panose="020B0503030403020204" pitchFamily="34" charset="0"/>
              </a:rPr>
            </a:br>
            <a:r>
              <a:rPr lang="cs-CZ" sz="2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		Tomáš Hlaváč (ČAUH),</a:t>
            </a:r>
            <a:br>
              <a:rPr lang="cs-CZ" sz="2400" dirty="0">
                <a:latin typeface="Source Sans Pro" panose="020B0503030403020204" pitchFamily="34" charset="0"/>
                <a:ea typeface="Source Sans Pro" panose="020B0503030403020204" pitchFamily="34" charset="0"/>
              </a:rPr>
            </a:br>
            <a:r>
              <a:rPr lang="cs-CZ" sz="2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		Rudolf Špoták (hejtman PK)</a:t>
            </a:r>
          </a:p>
          <a:p>
            <a:pPr marL="0" indent="0">
              <a:buNone/>
            </a:pPr>
            <a:endParaRPr lang="cs-CZ" sz="24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15" name="Title 4">
            <a:extLst>
              <a:ext uri="{FF2B5EF4-FFF2-40B4-BE49-F238E27FC236}">
                <a16:creationId xmlns:a16="http://schemas.microsoft.com/office/drawing/2014/main" id="{4468363D-C485-4C26-A15F-CE64816728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515517"/>
            <a:ext cx="5520681" cy="714944"/>
          </a:xfrm>
        </p:spPr>
        <p:txBody>
          <a:bodyPr anchor="ctr"/>
          <a:lstStyle/>
          <a:p>
            <a:pPr algn="r"/>
            <a:r>
              <a:rPr lang="cs-CZ" sz="3200" dirty="0">
                <a:latin typeface="Source Sans Pro Semibold" panose="020B0603030403020204" pitchFamily="34" charset="0"/>
                <a:ea typeface="Source Sans Pro Semibold" panose="020B0603030403020204" pitchFamily="34" charset="0"/>
              </a:rPr>
              <a:t>Informace SK RVŠ</a:t>
            </a:r>
            <a:endParaRPr lang="en-US" sz="3200" dirty="0">
              <a:latin typeface="Source Sans Pro Semibold" panose="020B0603030403020204" pitchFamily="34" charset="0"/>
              <a:ea typeface="Source Sans Pro Semibold" panose="020B0603030403020204" pitchFamily="34" charset="0"/>
            </a:endParaRPr>
          </a:p>
        </p:txBody>
      </p:sp>
      <p:sp>
        <p:nvSpPr>
          <p:cNvPr id="7" name="Title 4">
            <a:extLst>
              <a:ext uri="{FF2B5EF4-FFF2-40B4-BE49-F238E27FC236}">
                <a16:creationId xmlns:a16="http://schemas.microsoft.com/office/drawing/2014/main" id="{AE2C993B-E6D4-4393-8F86-34AE9B4793F7}"/>
              </a:ext>
            </a:extLst>
          </p:cNvPr>
          <p:cNvSpPr txBox="1">
            <a:spLocks/>
          </p:cNvSpPr>
          <p:nvPr/>
        </p:nvSpPr>
        <p:spPr>
          <a:xfrm>
            <a:off x="260568" y="1165810"/>
            <a:ext cx="9797837" cy="714944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ts val="4000"/>
              </a:lnSpc>
              <a:spcBef>
                <a:spcPct val="0"/>
              </a:spcBef>
              <a:buNone/>
              <a:defRPr sz="3000" b="1" i="0" kern="1200">
                <a:solidFill>
                  <a:schemeClr val="tx1"/>
                </a:solidFill>
                <a:latin typeface="Source Sans Pro SemiBold" panose="020B0503030403020204" pitchFamily="34" charset="0"/>
                <a:ea typeface="Source Sans Pro SemiBold" panose="020B0503030403020204" pitchFamily="34" charset="0"/>
                <a:cs typeface="+mj-cs"/>
              </a:defRPr>
            </a:lvl1pPr>
          </a:lstStyle>
          <a:p>
            <a:pPr algn="l"/>
            <a:r>
              <a:rPr lang="cs-CZ" sz="3200" dirty="0">
                <a:latin typeface="Source Sans Pro Semibold" panose="020B0603030403020204" pitchFamily="34" charset="0"/>
                <a:ea typeface="Source Sans Pro Semibold" panose="020B0603030403020204" pitchFamily="34" charset="0"/>
              </a:rPr>
              <a:t>Konference akademických senátorek a senátorů 11.0</a:t>
            </a:r>
            <a:endParaRPr lang="en-US" sz="3200" dirty="0">
              <a:latin typeface="Source Sans Pro Semibold" panose="020B0603030403020204" pitchFamily="34" charset="0"/>
              <a:ea typeface="Source Sans Pro Semibold" panose="020B0603030403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91C85C5-6378-4035-BC65-1DC6ACC0DD8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24"/>
          <a:stretch/>
        </p:blipFill>
        <p:spPr>
          <a:xfrm>
            <a:off x="6594764" y="1983341"/>
            <a:ext cx="5426748" cy="233853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6DECB3E-3300-453E-9ED6-A6D21E228AB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6397" y="4636654"/>
            <a:ext cx="3271738" cy="216656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29ABADE-C52A-43DB-BFBC-FF9AC009DB5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38" r="11481"/>
          <a:stretch/>
        </p:blipFill>
        <p:spPr>
          <a:xfrm>
            <a:off x="9419139" y="4515909"/>
            <a:ext cx="2689728" cy="2269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64149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7AC0088F-26EF-453B-9381-7FEE6B6985A9}"/>
              </a:ext>
            </a:extLst>
          </p:cNvPr>
          <p:cNvGrpSpPr/>
          <p:nvPr/>
        </p:nvGrpSpPr>
        <p:grpSpPr>
          <a:xfrm>
            <a:off x="445290" y="523702"/>
            <a:ext cx="2743201" cy="619918"/>
            <a:chOff x="1018868" y="5304364"/>
            <a:chExt cx="2743201" cy="619918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B69E4D5B-6439-4C11-9B71-DBEA2C8E9C08}"/>
                </a:ext>
              </a:extLst>
            </p:cNvPr>
            <p:cNvSpPr/>
            <p:nvPr/>
          </p:nvSpPr>
          <p:spPr>
            <a:xfrm>
              <a:off x="1018868" y="5304364"/>
              <a:ext cx="2743201" cy="619918"/>
            </a:xfrm>
            <a:prstGeom prst="rect">
              <a:avLst/>
            </a:prstGeom>
            <a:solidFill>
              <a:srgbClr val="BEE6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461CC344-4224-45F6-A76C-DC2DE12F48A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7156" y="5372372"/>
              <a:ext cx="2486627" cy="483902"/>
            </a:xfrm>
            <a:prstGeom prst="rect">
              <a:avLst/>
            </a:prstGeom>
          </p:spPr>
        </p:pic>
      </p:grpSp>
      <p:sp>
        <p:nvSpPr>
          <p:cNvPr id="15" name="Title 4">
            <a:extLst>
              <a:ext uri="{FF2B5EF4-FFF2-40B4-BE49-F238E27FC236}">
                <a16:creationId xmlns:a16="http://schemas.microsoft.com/office/drawing/2014/main" id="{4468363D-C485-4C26-A15F-CE64816728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515517"/>
            <a:ext cx="5520681" cy="714944"/>
          </a:xfrm>
        </p:spPr>
        <p:txBody>
          <a:bodyPr anchor="ctr"/>
          <a:lstStyle/>
          <a:p>
            <a:pPr algn="r"/>
            <a:r>
              <a:rPr lang="cs-CZ" sz="3200" dirty="0">
                <a:latin typeface="Source Sans Pro Semibold" panose="020B0603030403020204" pitchFamily="34" charset="0"/>
                <a:ea typeface="Source Sans Pro Semibold" panose="020B0603030403020204" pitchFamily="34" charset="0"/>
              </a:rPr>
              <a:t>Informace SK RVŠ</a:t>
            </a:r>
            <a:endParaRPr lang="en-US" sz="3200" dirty="0">
              <a:latin typeface="Source Sans Pro Semibold" panose="020B0603030403020204" pitchFamily="34" charset="0"/>
              <a:ea typeface="Source Sans Pro Semibold" panose="020B0603030403020204" pitchFamily="34" charset="0"/>
            </a:endParaRPr>
          </a:p>
        </p:txBody>
      </p:sp>
      <p:sp>
        <p:nvSpPr>
          <p:cNvPr id="7" name="Title 4">
            <a:extLst>
              <a:ext uri="{FF2B5EF4-FFF2-40B4-BE49-F238E27FC236}">
                <a16:creationId xmlns:a16="http://schemas.microsoft.com/office/drawing/2014/main" id="{AE2C993B-E6D4-4393-8F86-34AE9B4793F7}"/>
              </a:ext>
            </a:extLst>
          </p:cNvPr>
          <p:cNvSpPr txBox="1">
            <a:spLocks/>
          </p:cNvSpPr>
          <p:nvPr/>
        </p:nvSpPr>
        <p:spPr>
          <a:xfrm>
            <a:off x="260568" y="1165810"/>
            <a:ext cx="9797837" cy="714944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ts val="4000"/>
              </a:lnSpc>
              <a:spcBef>
                <a:spcPct val="0"/>
              </a:spcBef>
              <a:buNone/>
              <a:defRPr sz="3000" b="1" i="0" kern="1200">
                <a:solidFill>
                  <a:schemeClr val="tx1"/>
                </a:solidFill>
                <a:latin typeface="Source Sans Pro SemiBold" panose="020B0503030403020204" pitchFamily="34" charset="0"/>
                <a:ea typeface="Source Sans Pro SemiBold" panose="020B0503030403020204" pitchFamily="34" charset="0"/>
                <a:cs typeface="+mj-cs"/>
              </a:defRPr>
            </a:lvl1pPr>
          </a:lstStyle>
          <a:p>
            <a:pPr algn="l"/>
            <a:r>
              <a:rPr lang="cs-CZ" sz="3200" dirty="0">
                <a:latin typeface="Source Sans Pro Semibold" panose="020B0603030403020204" pitchFamily="34" charset="0"/>
                <a:ea typeface="Source Sans Pro Semibold" panose="020B0603030403020204" pitchFamily="34" charset="0"/>
              </a:rPr>
              <a:t>Vyúčtování Cen Jana Opletala 2023</a:t>
            </a:r>
            <a:endParaRPr lang="en-US" sz="3200" dirty="0">
              <a:latin typeface="Source Sans Pro Semibold" panose="020B0603030403020204" pitchFamily="34" charset="0"/>
              <a:ea typeface="Source Sans Pro Semibold" panose="020B0603030403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C42B38E-3A03-4DA7-883C-F48E26B67D9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599" t="16676" r="15552" b="11380"/>
          <a:stretch/>
        </p:blipFill>
        <p:spPr>
          <a:xfrm>
            <a:off x="3657595" y="1808638"/>
            <a:ext cx="8515924" cy="4933907"/>
          </a:xfrm>
          <a:prstGeom prst="rect">
            <a:avLst/>
          </a:prstGeom>
        </p:spPr>
      </p:pic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F162ED2F-F332-45B3-AD8A-84A9EF58B456}"/>
              </a:ext>
            </a:extLst>
          </p:cNvPr>
          <p:cNvSpPr txBox="1">
            <a:spLocks/>
          </p:cNvSpPr>
          <p:nvPr/>
        </p:nvSpPr>
        <p:spPr>
          <a:xfrm>
            <a:off x="64661" y="2013537"/>
            <a:ext cx="6530108" cy="434109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2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Celkové náklady </a:t>
            </a:r>
            <a:br>
              <a:rPr lang="cs-CZ" sz="2400" dirty="0">
                <a:latin typeface="Source Sans Pro" panose="020B0503030403020204" pitchFamily="34" charset="0"/>
                <a:ea typeface="Source Sans Pro" panose="020B0503030403020204" pitchFamily="34" charset="0"/>
              </a:rPr>
            </a:br>
            <a:r>
              <a:rPr lang="cs-CZ" sz="2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		481 000 Kč</a:t>
            </a:r>
            <a:br>
              <a:rPr lang="cs-CZ" sz="2400" dirty="0">
                <a:latin typeface="Source Sans Pro" panose="020B0503030403020204" pitchFamily="34" charset="0"/>
                <a:ea typeface="Source Sans Pro" panose="020B0503030403020204" pitchFamily="34" charset="0"/>
              </a:rPr>
            </a:br>
            <a:endParaRPr lang="cs-CZ" sz="24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marL="0" indent="0">
              <a:buNone/>
            </a:pPr>
            <a:r>
              <a:rPr lang="cs-CZ" sz="24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SK RVŠ </a:t>
            </a:r>
            <a:r>
              <a:rPr lang="cs-CZ" sz="2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	100 000 Kč</a:t>
            </a:r>
            <a:br>
              <a:rPr lang="cs-CZ" sz="2400" dirty="0">
                <a:latin typeface="Source Sans Pro" panose="020B0503030403020204" pitchFamily="34" charset="0"/>
                <a:ea typeface="Source Sans Pro" panose="020B0503030403020204" pitchFamily="34" charset="0"/>
              </a:rPr>
            </a:br>
            <a:r>
              <a:rPr lang="cs-CZ" sz="2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AVUni + AMU   	   70 000 Kč</a:t>
            </a:r>
          </a:p>
          <a:p>
            <a:pPr marL="0" indent="0">
              <a:buNone/>
            </a:pPr>
            <a:r>
              <a:rPr lang="cs-CZ" sz="2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DŽM		146 000 Kč</a:t>
            </a:r>
            <a:br>
              <a:rPr lang="cs-CZ" sz="2400" dirty="0">
                <a:latin typeface="Source Sans Pro" panose="020B0503030403020204" pitchFamily="34" charset="0"/>
                <a:ea typeface="Source Sans Pro" panose="020B0503030403020204" pitchFamily="34" charset="0"/>
              </a:rPr>
            </a:br>
            <a:endParaRPr lang="cs-CZ" sz="24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marL="0" indent="0">
              <a:buNone/>
            </a:pPr>
            <a:r>
              <a:rPr lang="cs-CZ" sz="2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Spolupracemi ušetřeno</a:t>
            </a:r>
            <a:br>
              <a:rPr lang="cs-CZ" sz="2400" dirty="0">
                <a:latin typeface="Source Sans Pro" panose="020B0503030403020204" pitchFamily="34" charset="0"/>
                <a:ea typeface="Source Sans Pro" panose="020B0503030403020204" pitchFamily="34" charset="0"/>
              </a:rPr>
            </a:br>
            <a:r>
              <a:rPr lang="cs-CZ" sz="2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		165 000 Kč</a:t>
            </a:r>
          </a:p>
          <a:p>
            <a:pPr marL="0" indent="0">
              <a:buNone/>
            </a:pPr>
            <a:endParaRPr lang="cs-CZ" sz="24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9937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7AC0088F-26EF-453B-9381-7FEE6B6985A9}"/>
              </a:ext>
            </a:extLst>
          </p:cNvPr>
          <p:cNvGrpSpPr/>
          <p:nvPr/>
        </p:nvGrpSpPr>
        <p:grpSpPr>
          <a:xfrm>
            <a:off x="445290" y="523702"/>
            <a:ext cx="2743201" cy="619918"/>
            <a:chOff x="1018868" y="5304364"/>
            <a:chExt cx="2743201" cy="619918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B69E4D5B-6439-4C11-9B71-DBEA2C8E9C08}"/>
                </a:ext>
              </a:extLst>
            </p:cNvPr>
            <p:cNvSpPr/>
            <p:nvPr/>
          </p:nvSpPr>
          <p:spPr>
            <a:xfrm>
              <a:off x="1018868" y="5304364"/>
              <a:ext cx="2743201" cy="619918"/>
            </a:xfrm>
            <a:prstGeom prst="rect">
              <a:avLst/>
            </a:prstGeom>
            <a:solidFill>
              <a:srgbClr val="BEE6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461CC344-4224-45F6-A76C-DC2DE12F48A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7156" y="5372372"/>
              <a:ext cx="2486627" cy="483902"/>
            </a:xfrm>
            <a:prstGeom prst="rect">
              <a:avLst/>
            </a:prstGeom>
          </p:spPr>
        </p:pic>
      </p:grp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50468CAD-1AB9-423A-BA70-BFDDD094F83B}"/>
              </a:ext>
            </a:extLst>
          </p:cNvPr>
          <p:cNvSpPr txBox="1">
            <a:spLocks/>
          </p:cNvSpPr>
          <p:nvPr/>
        </p:nvSpPr>
        <p:spPr>
          <a:xfrm>
            <a:off x="1143000" y="1643063"/>
            <a:ext cx="10473681" cy="406554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32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Usnesení:</a:t>
            </a:r>
          </a:p>
          <a:p>
            <a:pPr marL="0" indent="0">
              <a:buNone/>
            </a:pPr>
            <a:endParaRPr lang="cs-CZ" sz="24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marL="0" indent="0">
              <a:buNone/>
            </a:pPr>
            <a:r>
              <a:rPr lang="cs-CZ" sz="2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Předsednictvo Rady VŠ bere na vědomí informace ze Studentské komory RVŠ.</a:t>
            </a:r>
            <a:br>
              <a:rPr lang="cs-CZ" sz="2400" dirty="0">
                <a:latin typeface="Source Sans Pro" panose="020B0503030403020204" pitchFamily="34" charset="0"/>
                <a:ea typeface="Source Sans Pro" panose="020B0503030403020204" pitchFamily="34" charset="0"/>
              </a:rPr>
            </a:br>
            <a:br>
              <a:rPr lang="cs-CZ" sz="2400" dirty="0">
                <a:latin typeface="Source Sans Pro" panose="020B0503030403020204" pitchFamily="34" charset="0"/>
                <a:ea typeface="Source Sans Pro" panose="020B0503030403020204" pitchFamily="34" charset="0"/>
              </a:rPr>
            </a:br>
            <a:br>
              <a:rPr lang="cs-CZ" sz="2400" dirty="0">
                <a:latin typeface="Source Sans Pro" panose="020B0503030403020204" pitchFamily="34" charset="0"/>
                <a:ea typeface="Source Sans Pro" panose="020B0503030403020204" pitchFamily="34" charset="0"/>
              </a:rPr>
            </a:br>
            <a:endParaRPr lang="en-US" sz="24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15" name="Title 4">
            <a:extLst>
              <a:ext uri="{FF2B5EF4-FFF2-40B4-BE49-F238E27FC236}">
                <a16:creationId xmlns:a16="http://schemas.microsoft.com/office/drawing/2014/main" id="{4468363D-C485-4C26-A15F-CE64816728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515517"/>
            <a:ext cx="5520681" cy="714944"/>
          </a:xfrm>
        </p:spPr>
        <p:txBody>
          <a:bodyPr anchor="ctr"/>
          <a:lstStyle/>
          <a:p>
            <a:pPr algn="r"/>
            <a:r>
              <a:rPr lang="cs-CZ" sz="3200" dirty="0">
                <a:latin typeface="Source Sans Pro Semibold" panose="020B0603030403020204" pitchFamily="34" charset="0"/>
                <a:ea typeface="Source Sans Pro Semibold" panose="020B0603030403020204" pitchFamily="34" charset="0"/>
              </a:rPr>
              <a:t>Informace SK RVŠ</a:t>
            </a:r>
            <a:endParaRPr lang="en-US" sz="3200" dirty="0">
              <a:latin typeface="Source Sans Pro Semibold" panose="020B0603030403020204" pitchFamily="34" charset="0"/>
              <a:ea typeface="Source Sans Pro Semibold" panose="020B06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70037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7AC0088F-26EF-453B-9381-7FEE6B6985A9}"/>
              </a:ext>
            </a:extLst>
          </p:cNvPr>
          <p:cNvGrpSpPr/>
          <p:nvPr/>
        </p:nvGrpSpPr>
        <p:grpSpPr>
          <a:xfrm>
            <a:off x="445290" y="523702"/>
            <a:ext cx="2743201" cy="619918"/>
            <a:chOff x="1018868" y="5304364"/>
            <a:chExt cx="2743201" cy="619918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B69E4D5B-6439-4C11-9B71-DBEA2C8E9C08}"/>
                </a:ext>
              </a:extLst>
            </p:cNvPr>
            <p:cNvSpPr/>
            <p:nvPr/>
          </p:nvSpPr>
          <p:spPr>
            <a:xfrm>
              <a:off x="1018868" y="5304364"/>
              <a:ext cx="2743201" cy="619918"/>
            </a:xfrm>
            <a:prstGeom prst="rect">
              <a:avLst/>
            </a:prstGeom>
            <a:solidFill>
              <a:srgbClr val="BEE6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461CC344-4224-45F6-A76C-DC2DE12F48A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7156" y="5372372"/>
              <a:ext cx="2486627" cy="483902"/>
            </a:xfrm>
            <a:prstGeom prst="rect">
              <a:avLst/>
            </a:prstGeom>
          </p:spPr>
        </p:pic>
      </p:grp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50468CAD-1AB9-423A-BA70-BFDDD094F83B}"/>
              </a:ext>
            </a:extLst>
          </p:cNvPr>
          <p:cNvSpPr txBox="1">
            <a:spLocks/>
          </p:cNvSpPr>
          <p:nvPr/>
        </p:nvSpPr>
        <p:spPr>
          <a:xfrm>
            <a:off x="1143000" y="2364509"/>
            <a:ext cx="10473681" cy="380538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Blip>
                <a:blip r:embed="rId3"/>
              </a:buBlip>
            </a:pPr>
            <a:r>
              <a:rPr lang="cs-CZ" sz="2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Příprava Konference akademických senátorek a senátorů 11.0</a:t>
            </a:r>
          </a:p>
          <a:p>
            <a:pPr>
              <a:buBlip>
                <a:blip r:embed="rId3"/>
              </a:buBlip>
            </a:pPr>
            <a:r>
              <a:rPr lang="cs-CZ" sz="2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Dodělání Check-listu 20v21</a:t>
            </a:r>
          </a:p>
          <a:p>
            <a:pPr>
              <a:buBlip>
                <a:blip r:embed="rId3"/>
              </a:buBlip>
            </a:pPr>
            <a:r>
              <a:rPr lang="cs-CZ" sz="2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Sledování legislativního procesu novely ZVŠ</a:t>
            </a:r>
          </a:p>
          <a:p>
            <a:pPr>
              <a:buBlip>
                <a:blip r:embed="rId3"/>
              </a:buBlip>
            </a:pPr>
            <a:r>
              <a:rPr lang="cs-CZ" sz="2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Pozvánka pro ministra a ministryni na naše další květnové zasedání</a:t>
            </a:r>
          </a:p>
          <a:p>
            <a:pPr>
              <a:buBlip>
                <a:blip r:embed="rId3"/>
              </a:buBlip>
            </a:pPr>
            <a:r>
              <a:rPr lang="cs-CZ" sz="2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Organizace schůzek s předsedy poslaneckých klubů ohledně ZVŠ</a:t>
            </a:r>
          </a:p>
          <a:p>
            <a:pPr>
              <a:buBlip>
                <a:blip r:embed="rId3"/>
              </a:buBlip>
            </a:pPr>
            <a:r>
              <a:rPr lang="cs-CZ" sz="2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Faktické dokončení CRP projektu</a:t>
            </a:r>
          </a:p>
          <a:p>
            <a:pPr>
              <a:buBlip>
                <a:blip r:embed="rId3"/>
              </a:buBlip>
            </a:pPr>
            <a:endParaRPr lang="cs-CZ" sz="24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15" name="Title 4">
            <a:extLst>
              <a:ext uri="{FF2B5EF4-FFF2-40B4-BE49-F238E27FC236}">
                <a16:creationId xmlns:a16="http://schemas.microsoft.com/office/drawing/2014/main" id="{4468363D-C485-4C26-A15F-CE64816728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515517"/>
            <a:ext cx="5520681" cy="714944"/>
          </a:xfrm>
        </p:spPr>
        <p:txBody>
          <a:bodyPr anchor="ctr"/>
          <a:lstStyle/>
          <a:p>
            <a:pPr algn="r"/>
            <a:r>
              <a:rPr lang="cs-CZ" sz="3200" dirty="0">
                <a:latin typeface="Source Sans Pro Semibold" panose="020B0603030403020204" pitchFamily="34" charset="0"/>
                <a:ea typeface="Source Sans Pro Semibold" panose="020B0603030403020204" pitchFamily="34" charset="0"/>
              </a:rPr>
              <a:t>Informace SK RVŠ</a:t>
            </a:r>
            <a:endParaRPr lang="en-US" sz="3200" dirty="0">
              <a:latin typeface="Source Sans Pro Semibold" panose="020B0603030403020204" pitchFamily="34" charset="0"/>
              <a:ea typeface="Source Sans Pro Semibold" panose="020B0603030403020204" pitchFamily="34" charset="0"/>
            </a:endParaRPr>
          </a:p>
        </p:txBody>
      </p:sp>
      <p:sp>
        <p:nvSpPr>
          <p:cNvPr id="7" name="Title 4">
            <a:extLst>
              <a:ext uri="{FF2B5EF4-FFF2-40B4-BE49-F238E27FC236}">
                <a16:creationId xmlns:a16="http://schemas.microsoft.com/office/drawing/2014/main" id="{AE2C993B-E6D4-4393-8F86-34AE9B4793F7}"/>
              </a:ext>
            </a:extLst>
          </p:cNvPr>
          <p:cNvSpPr txBox="1">
            <a:spLocks/>
          </p:cNvSpPr>
          <p:nvPr/>
        </p:nvSpPr>
        <p:spPr>
          <a:xfrm>
            <a:off x="445290" y="1396714"/>
            <a:ext cx="5520681" cy="714944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ts val="4000"/>
              </a:lnSpc>
              <a:spcBef>
                <a:spcPct val="0"/>
              </a:spcBef>
              <a:buNone/>
              <a:defRPr sz="3000" b="1" i="0" kern="1200">
                <a:solidFill>
                  <a:schemeClr val="tx1"/>
                </a:solidFill>
                <a:latin typeface="Source Sans Pro SemiBold" panose="020B0503030403020204" pitchFamily="34" charset="0"/>
                <a:ea typeface="Source Sans Pro SemiBold" panose="020B0503030403020204" pitchFamily="34" charset="0"/>
                <a:cs typeface="+mj-cs"/>
              </a:defRPr>
            </a:lvl1pPr>
          </a:lstStyle>
          <a:p>
            <a:pPr algn="l"/>
            <a:r>
              <a:rPr lang="cs-CZ" sz="3200" dirty="0">
                <a:latin typeface="Source Sans Pro Semibold" panose="020B0603030403020204" pitchFamily="34" charset="0"/>
                <a:ea typeface="Source Sans Pro Semibold" panose="020B0603030403020204" pitchFamily="34" charset="0"/>
              </a:rPr>
              <a:t>Organizační záležitosti</a:t>
            </a:r>
            <a:endParaRPr lang="en-US" sz="3200" dirty="0">
              <a:latin typeface="Source Sans Pro Semibold" panose="020B0603030403020204" pitchFamily="34" charset="0"/>
              <a:ea typeface="Source Sans Pro Semibold" panose="020B06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71202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7AC0088F-26EF-453B-9381-7FEE6B6985A9}"/>
              </a:ext>
            </a:extLst>
          </p:cNvPr>
          <p:cNvGrpSpPr/>
          <p:nvPr/>
        </p:nvGrpSpPr>
        <p:grpSpPr>
          <a:xfrm>
            <a:off x="445290" y="523702"/>
            <a:ext cx="2743201" cy="619918"/>
            <a:chOff x="1018868" y="5304364"/>
            <a:chExt cx="2743201" cy="619918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B69E4D5B-6439-4C11-9B71-DBEA2C8E9C08}"/>
                </a:ext>
              </a:extLst>
            </p:cNvPr>
            <p:cNvSpPr/>
            <p:nvPr/>
          </p:nvSpPr>
          <p:spPr>
            <a:xfrm>
              <a:off x="1018868" y="5304364"/>
              <a:ext cx="2743201" cy="619918"/>
            </a:xfrm>
            <a:prstGeom prst="rect">
              <a:avLst/>
            </a:prstGeom>
            <a:solidFill>
              <a:srgbClr val="BEE6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461CC344-4224-45F6-A76C-DC2DE12F48A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7156" y="5372372"/>
              <a:ext cx="2486627" cy="483902"/>
            </a:xfrm>
            <a:prstGeom prst="rect">
              <a:avLst/>
            </a:prstGeom>
          </p:spPr>
        </p:pic>
      </p:grp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50468CAD-1AB9-423A-BA70-BFDDD094F83B}"/>
              </a:ext>
            </a:extLst>
          </p:cNvPr>
          <p:cNvSpPr txBox="1">
            <a:spLocks/>
          </p:cNvSpPr>
          <p:nvPr/>
        </p:nvSpPr>
        <p:spPr>
          <a:xfrm>
            <a:off x="1143000" y="2364509"/>
            <a:ext cx="10473681" cy="380538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cs-CZ" sz="24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15" name="Title 4">
            <a:extLst>
              <a:ext uri="{FF2B5EF4-FFF2-40B4-BE49-F238E27FC236}">
                <a16:creationId xmlns:a16="http://schemas.microsoft.com/office/drawing/2014/main" id="{4468363D-C485-4C26-A15F-CE64816728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515517"/>
            <a:ext cx="5520681" cy="714944"/>
          </a:xfrm>
        </p:spPr>
        <p:txBody>
          <a:bodyPr anchor="ctr"/>
          <a:lstStyle/>
          <a:p>
            <a:pPr algn="r"/>
            <a:r>
              <a:rPr lang="cs-CZ" sz="3200" dirty="0">
                <a:latin typeface="Source Sans Pro Semibold" panose="020B0603030403020204" pitchFamily="34" charset="0"/>
                <a:ea typeface="Source Sans Pro Semibold" panose="020B0603030403020204" pitchFamily="34" charset="0"/>
              </a:rPr>
              <a:t>Informace SK RVŠ</a:t>
            </a:r>
            <a:endParaRPr lang="en-US" sz="3200" dirty="0">
              <a:latin typeface="Source Sans Pro Semibold" panose="020B0603030403020204" pitchFamily="34" charset="0"/>
              <a:ea typeface="Source Sans Pro Semibold" panose="020B0603030403020204" pitchFamily="34" charset="0"/>
            </a:endParaRPr>
          </a:p>
        </p:txBody>
      </p:sp>
      <p:sp>
        <p:nvSpPr>
          <p:cNvPr id="7" name="Title 4">
            <a:extLst>
              <a:ext uri="{FF2B5EF4-FFF2-40B4-BE49-F238E27FC236}">
                <a16:creationId xmlns:a16="http://schemas.microsoft.com/office/drawing/2014/main" id="{AE2C993B-E6D4-4393-8F86-34AE9B4793F7}"/>
              </a:ext>
            </a:extLst>
          </p:cNvPr>
          <p:cNvSpPr txBox="1">
            <a:spLocks/>
          </p:cNvSpPr>
          <p:nvPr/>
        </p:nvSpPr>
        <p:spPr>
          <a:xfrm>
            <a:off x="445290" y="1396714"/>
            <a:ext cx="8352641" cy="714944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ts val="4000"/>
              </a:lnSpc>
              <a:spcBef>
                <a:spcPct val="0"/>
              </a:spcBef>
              <a:buNone/>
              <a:defRPr sz="3000" b="1" i="0" kern="1200">
                <a:solidFill>
                  <a:schemeClr val="tx1"/>
                </a:solidFill>
                <a:latin typeface="Source Sans Pro SemiBold" panose="020B0503030403020204" pitchFamily="34" charset="0"/>
                <a:ea typeface="Source Sans Pro SemiBold" panose="020B0503030403020204" pitchFamily="34" charset="0"/>
                <a:cs typeface="+mj-cs"/>
              </a:defRPr>
            </a:lvl1pPr>
          </a:lstStyle>
          <a:p>
            <a:pPr algn="l"/>
            <a:r>
              <a:rPr lang="cs-CZ" sz="3200" dirty="0">
                <a:latin typeface="Source Sans Pro Semibold" panose="020B0603030403020204" pitchFamily="34" charset="0"/>
                <a:ea typeface="Source Sans Pro Semibold" panose="020B0603030403020204" pitchFamily="34" charset="0"/>
              </a:rPr>
              <a:t>Centralizované rozvojové programy 2023</a:t>
            </a:r>
            <a:endParaRPr lang="en-US" sz="3200" dirty="0">
              <a:latin typeface="Source Sans Pro Semibold" panose="020B0603030403020204" pitchFamily="34" charset="0"/>
              <a:ea typeface="Source Sans Pro Semibold" panose="020B0603030403020204" pitchFamily="34" charset="0"/>
            </a:endParaRPr>
          </a:p>
        </p:txBody>
      </p:sp>
      <p:pic>
        <p:nvPicPr>
          <p:cNvPr id="2" name="Zapoj se do akademické samosprávy!">
            <a:hlinkClick r:id="" action="ppaction://media"/>
            <a:extLst>
              <a:ext uri="{FF2B5EF4-FFF2-40B4-BE49-F238E27FC236}">
                <a16:creationId xmlns:a16="http://schemas.microsoft.com/office/drawing/2014/main" id="{B375A058-BD36-4402-9B4A-277F5CBEE03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17851" y="2111658"/>
            <a:ext cx="8352641" cy="4698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076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1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7AC0088F-26EF-453B-9381-7FEE6B6985A9}"/>
              </a:ext>
            </a:extLst>
          </p:cNvPr>
          <p:cNvGrpSpPr/>
          <p:nvPr/>
        </p:nvGrpSpPr>
        <p:grpSpPr>
          <a:xfrm>
            <a:off x="445290" y="523702"/>
            <a:ext cx="2743201" cy="619918"/>
            <a:chOff x="1018868" y="5304364"/>
            <a:chExt cx="2743201" cy="619918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B69E4D5B-6439-4C11-9B71-DBEA2C8E9C08}"/>
                </a:ext>
              </a:extLst>
            </p:cNvPr>
            <p:cNvSpPr/>
            <p:nvPr/>
          </p:nvSpPr>
          <p:spPr>
            <a:xfrm>
              <a:off x="1018868" y="5304364"/>
              <a:ext cx="2743201" cy="619918"/>
            </a:xfrm>
            <a:prstGeom prst="rect">
              <a:avLst/>
            </a:prstGeom>
            <a:solidFill>
              <a:srgbClr val="BEE6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461CC344-4224-45F6-A76C-DC2DE12F48A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7156" y="5372372"/>
              <a:ext cx="2486627" cy="483902"/>
            </a:xfrm>
            <a:prstGeom prst="rect">
              <a:avLst/>
            </a:prstGeom>
          </p:spPr>
        </p:pic>
      </p:grp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50468CAD-1AB9-423A-BA70-BFDDD094F83B}"/>
              </a:ext>
            </a:extLst>
          </p:cNvPr>
          <p:cNvSpPr txBox="1">
            <a:spLocks/>
          </p:cNvSpPr>
          <p:nvPr/>
        </p:nvSpPr>
        <p:spPr>
          <a:xfrm>
            <a:off x="1143000" y="2364509"/>
            <a:ext cx="10473681" cy="380538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cs-CZ" sz="24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15" name="Title 4">
            <a:extLst>
              <a:ext uri="{FF2B5EF4-FFF2-40B4-BE49-F238E27FC236}">
                <a16:creationId xmlns:a16="http://schemas.microsoft.com/office/drawing/2014/main" id="{4468363D-C485-4C26-A15F-CE64816728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515517"/>
            <a:ext cx="5520681" cy="714944"/>
          </a:xfrm>
        </p:spPr>
        <p:txBody>
          <a:bodyPr anchor="ctr"/>
          <a:lstStyle/>
          <a:p>
            <a:pPr algn="r"/>
            <a:r>
              <a:rPr lang="cs-CZ" sz="3200" dirty="0">
                <a:latin typeface="Source Sans Pro Semibold" panose="020B0603030403020204" pitchFamily="34" charset="0"/>
                <a:ea typeface="Source Sans Pro Semibold" panose="020B0603030403020204" pitchFamily="34" charset="0"/>
              </a:rPr>
              <a:t>Informace SK RVŠ</a:t>
            </a:r>
            <a:endParaRPr lang="en-US" sz="3200" dirty="0">
              <a:latin typeface="Source Sans Pro Semibold" panose="020B0603030403020204" pitchFamily="34" charset="0"/>
              <a:ea typeface="Source Sans Pro Semibold" panose="020B0603030403020204" pitchFamily="34" charset="0"/>
            </a:endParaRPr>
          </a:p>
        </p:txBody>
      </p:sp>
      <p:sp>
        <p:nvSpPr>
          <p:cNvPr id="7" name="Title 4">
            <a:extLst>
              <a:ext uri="{FF2B5EF4-FFF2-40B4-BE49-F238E27FC236}">
                <a16:creationId xmlns:a16="http://schemas.microsoft.com/office/drawing/2014/main" id="{AE2C993B-E6D4-4393-8F86-34AE9B4793F7}"/>
              </a:ext>
            </a:extLst>
          </p:cNvPr>
          <p:cNvSpPr txBox="1">
            <a:spLocks/>
          </p:cNvSpPr>
          <p:nvPr/>
        </p:nvSpPr>
        <p:spPr>
          <a:xfrm>
            <a:off x="445290" y="1396714"/>
            <a:ext cx="8352641" cy="714944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ts val="4000"/>
              </a:lnSpc>
              <a:spcBef>
                <a:spcPct val="0"/>
              </a:spcBef>
              <a:buNone/>
              <a:defRPr sz="3000" b="1" i="0" kern="1200">
                <a:solidFill>
                  <a:schemeClr val="tx1"/>
                </a:solidFill>
                <a:latin typeface="Source Sans Pro SemiBold" panose="020B0503030403020204" pitchFamily="34" charset="0"/>
                <a:ea typeface="Source Sans Pro SemiBold" panose="020B0503030403020204" pitchFamily="34" charset="0"/>
                <a:cs typeface="+mj-cs"/>
              </a:defRPr>
            </a:lvl1pPr>
          </a:lstStyle>
          <a:p>
            <a:pPr algn="l"/>
            <a:r>
              <a:rPr lang="cs-CZ" sz="3200" dirty="0">
                <a:latin typeface="Source Sans Pro Semibold" panose="020B0603030403020204" pitchFamily="34" charset="0"/>
                <a:ea typeface="Source Sans Pro Semibold" panose="020B0603030403020204" pitchFamily="34" charset="0"/>
              </a:rPr>
              <a:t>Centralizované rozvojové programy 2023</a:t>
            </a:r>
            <a:endParaRPr lang="en-US" sz="3200" dirty="0">
              <a:latin typeface="Source Sans Pro Semibold" panose="020B0603030403020204" pitchFamily="34" charset="0"/>
              <a:ea typeface="Source Sans Pro Semibold" panose="020B0603030403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FAF6E9F-F1B3-4E55-9A8C-2DFF55E20D2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970" t="15685" r="20000" b="10034"/>
          <a:stretch/>
        </p:blipFill>
        <p:spPr>
          <a:xfrm>
            <a:off x="573578" y="2277911"/>
            <a:ext cx="7589324" cy="434217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EBF887A-72AA-46E3-9BB9-8CA6984A5E2F}"/>
              </a:ext>
            </a:extLst>
          </p:cNvPr>
          <p:cNvSpPr/>
          <p:nvPr/>
        </p:nvSpPr>
        <p:spPr>
          <a:xfrm>
            <a:off x="8870326" y="4835236"/>
            <a:ext cx="302198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https://bit.ly/4d49hkh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328F878-5FCF-4E74-94F0-96494BDDBD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5954" y="2277911"/>
            <a:ext cx="2470727" cy="2470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4262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7AC0088F-26EF-453B-9381-7FEE6B6985A9}"/>
              </a:ext>
            </a:extLst>
          </p:cNvPr>
          <p:cNvGrpSpPr/>
          <p:nvPr/>
        </p:nvGrpSpPr>
        <p:grpSpPr>
          <a:xfrm>
            <a:off x="445290" y="523702"/>
            <a:ext cx="2743201" cy="619918"/>
            <a:chOff x="1018868" y="5304364"/>
            <a:chExt cx="2743201" cy="619918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B69E4D5B-6439-4C11-9B71-DBEA2C8E9C08}"/>
                </a:ext>
              </a:extLst>
            </p:cNvPr>
            <p:cNvSpPr/>
            <p:nvPr/>
          </p:nvSpPr>
          <p:spPr>
            <a:xfrm>
              <a:off x="1018868" y="5304364"/>
              <a:ext cx="2743201" cy="619918"/>
            </a:xfrm>
            <a:prstGeom prst="rect">
              <a:avLst/>
            </a:prstGeom>
            <a:solidFill>
              <a:srgbClr val="BEE6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461CC344-4224-45F6-A76C-DC2DE12F48A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7156" y="5372372"/>
              <a:ext cx="2486627" cy="483902"/>
            </a:xfrm>
            <a:prstGeom prst="rect">
              <a:avLst/>
            </a:prstGeom>
          </p:spPr>
        </p:pic>
      </p:grp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50468CAD-1AB9-423A-BA70-BFDDD094F83B}"/>
              </a:ext>
            </a:extLst>
          </p:cNvPr>
          <p:cNvSpPr txBox="1">
            <a:spLocks/>
          </p:cNvSpPr>
          <p:nvPr/>
        </p:nvSpPr>
        <p:spPr>
          <a:xfrm>
            <a:off x="1143000" y="2364509"/>
            <a:ext cx="10473681" cy="380538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cs-CZ" sz="24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15" name="Title 4">
            <a:extLst>
              <a:ext uri="{FF2B5EF4-FFF2-40B4-BE49-F238E27FC236}">
                <a16:creationId xmlns:a16="http://schemas.microsoft.com/office/drawing/2014/main" id="{4468363D-C485-4C26-A15F-CE64816728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515517"/>
            <a:ext cx="5520681" cy="714944"/>
          </a:xfrm>
        </p:spPr>
        <p:txBody>
          <a:bodyPr anchor="ctr"/>
          <a:lstStyle/>
          <a:p>
            <a:pPr algn="r"/>
            <a:r>
              <a:rPr lang="cs-CZ" sz="3200" dirty="0">
                <a:latin typeface="Source Sans Pro Semibold" panose="020B0603030403020204" pitchFamily="34" charset="0"/>
                <a:ea typeface="Source Sans Pro Semibold" panose="020B0603030403020204" pitchFamily="34" charset="0"/>
              </a:rPr>
              <a:t>Informace SK RVŠ</a:t>
            </a:r>
            <a:endParaRPr lang="en-US" sz="3200" dirty="0">
              <a:latin typeface="Source Sans Pro Semibold" panose="020B0603030403020204" pitchFamily="34" charset="0"/>
              <a:ea typeface="Source Sans Pro Semibold" panose="020B0603030403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22EA232-058B-4110-AF9F-85766AC796F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375" t="17943" r="10571" b="2028"/>
          <a:stretch/>
        </p:blipFill>
        <p:spPr>
          <a:xfrm>
            <a:off x="1630018" y="1369608"/>
            <a:ext cx="9760226" cy="5488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68129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7AC0088F-26EF-453B-9381-7FEE6B6985A9}"/>
              </a:ext>
            </a:extLst>
          </p:cNvPr>
          <p:cNvGrpSpPr/>
          <p:nvPr/>
        </p:nvGrpSpPr>
        <p:grpSpPr>
          <a:xfrm>
            <a:off x="445290" y="523702"/>
            <a:ext cx="2743201" cy="619918"/>
            <a:chOff x="1018868" y="5304364"/>
            <a:chExt cx="2743201" cy="619918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B69E4D5B-6439-4C11-9B71-DBEA2C8E9C08}"/>
                </a:ext>
              </a:extLst>
            </p:cNvPr>
            <p:cNvSpPr/>
            <p:nvPr/>
          </p:nvSpPr>
          <p:spPr>
            <a:xfrm>
              <a:off x="1018868" y="5304364"/>
              <a:ext cx="2743201" cy="619918"/>
            </a:xfrm>
            <a:prstGeom prst="rect">
              <a:avLst/>
            </a:prstGeom>
            <a:solidFill>
              <a:srgbClr val="BEE6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461CC344-4224-45F6-A76C-DC2DE12F48A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7156" y="5372372"/>
              <a:ext cx="2486627" cy="483902"/>
            </a:xfrm>
            <a:prstGeom prst="rect">
              <a:avLst/>
            </a:prstGeom>
          </p:spPr>
        </p:pic>
      </p:grp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50468CAD-1AB9-423A-BA70-BFDDD094F83B}"/>
              </a:ext>
            </a:extLst>
          </p:cNvPr>
          <p:cNvSpPr txBox="1">
            <a:spLocks/>
          </p:cNvSpPr>
          <p:nvPr/>
        </p:nvSpPr>
        <p:spPr>
          <a:xfrm>
            <a:off x="1143000" y="2364509"/>
            <a:ext cx="10473681" cy="380538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cs-CZ" sz="24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15" name="Title 4">
            <a:extLst>
              <a:ext uri="{FF2B5EF4-FFF2-40B4-BE49-F238E27FC236}">
                <a16:creationId xmlns:a16="http://schemas.microsoft.com/office/drawing/2014/main" id="{4468363D-C485-4C26-A15F-CE64816728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515517"/>
            <a:ext cx="5520681" cy="714944"/>
          </a:xfrm>
        </p:spPr>
        <p:txBody>
          <a:bodyPr anchor="ctr"/>
          <a:lstStyle/>
          <a:p>
            <a:pPr algn="r"/>
            <a:r>
              <a:rPr lang="cs-CZ" sz="3200" dirty="0">
                <a:latin typeface="Source Sans Pro Semibold" panose="020B0603030403020204" pitchFamily="34" charset="0"/>
                <a:ea typeface="Source Sans Pro Semibold" panose="020B0603030403020204" pitchFamily="34" charset="0"/>
              </a:rPr>
              <a:t>Informace SK RVŠ</a:t>
            </a:r>
            <a:endParaRPr lang="en-US" sz="3200" dirty="0">
              <a:latin typeface="Source Sans Pro Semibold" panose="020B0603030403020204" pitchFamily="34" charset="0"/>
              <a:ea typeface="Source Sans Pro Semibold" panose="020B0603030403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ED60DD3-B2B2-4242-83DB-69093CAF1D0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375" t="19027" r="10571" b="1739"/>
          <a:stretch/>
        </p:blipFill>
        <p:spPr>
          <a:xfrm>
            <a:off x="145049" y="107258"/>
            <a:ext cx="5830311" cy="324596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9A4C8B7-B4D2-4305-BAA3-C12C16F33D1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374" t="16676" r="10490" b="3913"/>
          <a:stretch/>
        </p:blipFill>
        <p:spPr>
          <a:xfrm>
            <a:off x="6145205" y="1734043"/>
            <a:ext cx="5823255" cy="324596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7BD3BBB-44B1-4EA4-8BA1-B546CEFE29C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375" t="17667" r="10785" b="2326"/>
          <a:stretch/>
        </p:blipFill>
        <p:spPr>
          <a:xfrm>
            <a:off x="166315" y="3474195"/>
            <a:ext cx="5808527" cy="3274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2100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7AC0088F-26EF-453B-9381-7FEE6B6985A9}"/>
              </a:ext>
            </a:extLst>
          </p:cNvPr>
          <p:cNvGrpSpPr/>
          <p:nvPr/>
        </p:nvGrpSpPr>
        <p:grpSpPr>
          <a:xfrm>
            <a:off x="445290" y="523702"/>
            <a:ext cx="2743201" cy="619918"/>
            <a:chOff x="1018868" y="5304364"/>
            <a:chExt cx="2743201" cy="619918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B69E4D5B-6439-4C11-9B71-DBEA2C8E9C08}"/>
                </a:ext>
              </a:extLst>
            </p:cNvPr>
            <p:cNvSpPr/>
            <p:nvPr/>
          </p:nvSpPr>
          <p:spPr>
            <a:xfrm>
              <a:off x="1018868" y="5304364"/>
              <a:ext cx="2743201" cy="619918"/>
            </a:xfrm>
            <a:prstGeom prst="rect">
              <a:avLst/>
            </a:prstGeom>
            <a:solidFill>
              <a:srgbClr val="BEE6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461CC344-4224-45F6-A76C-DC2DE12F48A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7156" y="5372372"/>
              <a:ext cx="2486627" cy="483902"/>
            </a:xfrm>
            <a:prstGeom prst="rect">
              <a:avLst/>
            </a:prstGeom>
          </p:spPr>
        </p:pic>
      </p:grp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50468CAD-1AB9-423A-BA70-BFDDD094F83B}"/>
              </a:ext>
            </a:extLst>
          </p:cNvPr>
          <p:cNvSpPr txBox="1">
            <a:spLocks/>
          </p:cNvSpPr>
          <p:nvPr/>
        </p:nvSpPr>
        <p:spPr>
          <a:xfrm>
            <a:off x="1143000" y="2364509"/>
            <a:ext cx="10473681" cy="380538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cs-CZ" sz="24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15" name="Title 4">
            <a:extLst>
              <a:ext uri="{FF2B5EF4-FFF2-40B4-BE49-F238E27FC236}">
                <a16:creationId xmlns:a16="http://schemas.microsoft.com/office/drawing/2014/main" id="{4468363D-C485-4C26-A15F-CE64816728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515517"/>
            <a:ext cx="5520681" cy="714944"/>
          </a:xfrm>
        </p:spPr>
        <p:txBody>
          <a:bodyPr anchor="ctr"/>
          <a:lstStyle/>
          <a:p>
            <a:pPr algn="r"/>
            <a:r>
              <a:rPr lang="cs-CZ" sz="3200" dirty="0">
                <a:latin typeface="Source Sans Pro Semibold" panose="020B0603030403020204" pitchFamily="34" charset="0"/>
                <a:ea typeface="Source Sans Pro Semibold" panose="020B0603030403020204" pitchFamily="34" charset="0"/>
              </a:rPr>
              <a:t>Informace SK RVŠ</a:t>
            </a:r>
            <a:endParaRPr lang="en-US" sz="3200" dirty="0">
              <a:latin typeface="Source Sans Pro Semibold" panose="020B0603030403020204" pitchFamily="34" charset="0"/>
              <a:ea typeface="Source Sans Pro Semibold" panose="020B0603030403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1C03AE8-4F25-4AEA-9A86-AC36A633962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375" t="17666" r="10349" b="2792"/>
          <a:stretch/>
        </p:blipFill>
        <p:spPr>
          <a:xfrm>
            <a:off x="135129" y="112994"/>
            <a:ext cx="5850152" cy="326061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12AFD6B-1A72-4218-B923-A62174D32A2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375" t="16676" r="10437" b="2945"/>
          <a:stretch/>
        </p:blipFill>
        <p:spPr>
          <a:xfrm>
            <a:off x="135129" y="3484394"/>
            <a:ext cx="5850152" cy="329849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D268C6D-BC7B-4CD0-A595-3345400CDC1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375" t="17666" r="10437" b="2792"/>
          <a:stretch/>
        </p:blipFill>
        <p:spPr>
          <a:xfrm>
            <a:off x="6206719" y="121985"/>
            <a:ext cx="5850152" cy="326415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6D60F40-F031-4D8C-8882-89112416454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9375" t="17942" r="10349" b="1095"/>
          <a:stretch/>
        </p:blipFill>
        <p:spPr>
          <a:xfrm>
            <a:off x="6206719" y="3481976"/>
            <a:ext cx="5818519" cy="3300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38100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7AC0088F-26EF-453B-9381-7FEE6B6985A9}"/>
              </a:ext>
            </a:extLst>
          </p:cNvPr>
          <p:cNvGrpSpPr/>
          <p:nvPr/>
        </p:nvGrpSpPr>
        <p:grpSpPr>
          <a:xfrm>
            <a:off x="445290" y="523702"/>
            <a:ext cx="2743201" cy="619918"/>
            <a:chOff x="1018868" y="5304364"/>
            <a:chExt cx="2743201" cy="619918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B69E4D5B-6439-4C11-9B71-DBEA2C8E9C08}"/>
                </a:ext>
              </a:extLst>
            </p:cNvPr>
            <p:cNvSpPr/>
            <p:nvPr/>
          </p:nvSpPr>
          <p:spPr>
            <a:xfrm>
              <a:off x="1018868" y="5304364"/>
              <a:ext cx="2743201" cy="619918"/>
            </a:xfrm>
            <a:prstGeom prst="rect">
              <a:avLst/>
            </a:prstGeom>
            <a:solidFill>
              <a:srgbClr val="BEE6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461CC344-4224-45F6-A76C-DC2DE12F48A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7156" y="5372372"/>
              <a:ext cx="2486627" cy="483902"/>
            </a:xfrm>
            <a:prstGeom prst="rect">
              <a:avLst/>
            </a:prstGeom>
          </p:spPr>
        </p:pic>
      </p:grp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50468CAD-1AB9-423A-BA70-BFDDD094F83B}"/>
              </a:ext>
            </a:extLst>
          </p:cNvPr>
          <p:cNvSpPr txBox="1">
            <a:spLocks/>
          </p:cNvSpPr>
          <p:nvPr/>
        </p:nvSpPr>
        <p:spPr>
          <a:xfrm>
            <a:off x="1143000" y="2364509"/>
            <a:ext cx="10473681" cy="380538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cs-CZ" sz="24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15" name="Title 4">
            <a:extLst>
              <a:ext uri="{FF2B5EF4-FFF2-40B4-BE49-F238E27FC236}">
                <a16:creationId xmlns:a16="http://schemas.microsoft.com/office/drawing/2014/main" id="{4468363D-C485-4C26-A15F-CE64816728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515517"/>
            <a:ext cx="5520681" cy="714944"/>
          </a:xfrm>
        </p:spPr>
        <p:txBody>
          <a:bodyPr anchor="ctr"/>
          <a:lstStyle/>
          <a:p>
            <a:pPr algn="r"/>
            <a:r>
              <a:rPr lang="cs-CZ" sz="3200" dirty="0">
                <a:latin typeface="Source Sans Pro Semibold" panose="020B0603030403020204" pitchFamily="34" charset="0"/>
                <a:ea typeface="Source Sans Pro Semibold" panose="020B0603030403020204" pitchFamily="34" charset="0"/>
              </a:rPr>
              <a:t>Informace SK RVŠ</a:t>
            </a:r>
            <a:endParaRPr lang="en-US" sz="3200" dirty="0">
              <a:latin typeface="Source Sans Pro Semibold" panose="020B0603030403020204" pitchFamily="34" charset="0"/>
              <a:ea typeface="Source Sans Pro Semibold" panose="020B0603030403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FAD57F3-D02D-40A9-85D7-4C4163F1617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375" t="17941" r="20204" b="5271"/>
          <a:stretch/>
        </p:blipFill>
        <p:spPr>
          <a:xfrm>
            <a:off x="2086944" y="1298469"/>
            <a:ext cx="8585791" cy="5266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6947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7AC0088F-26EF-453B-9381-7FEE6B6985A9}"/>
              </a:ext>
            </a:extLst>
          </p:cNvPr>
          <p:cNvGrpSpPr/>
          <p:nvPr/>
        </p:nvGrpSpPr>
        <p:grpSpPr>
          <a:xfrm>
            <a:off x="445290" y="523702"/>
            <a:ext cx="2743201" cy="619918"/>
            <a:chOff x="1018868" y="5304364"/>
            <a:chExt cx="2743201" cy="619918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B69E4D5B-6439-4C11-9B71-DBEA2C8E9C08}"/>
                </a:ext>
              </a:extLst>
            </p:cNvPr>
            <p:cNvSpPr/>
            <p:nvPr/>
          </p:nvSpPr>
          <p:spPr>
            <a:xfrm>
              <a:off x="1018868" y="5304364"/>
              <a:ext cx="2743201" cy="619918"/>
            </a:xfrm>
            <a:prstGeom prst="rect">
              <a:avLst/>
            </a:prstGeom>
            <a:solidFill>
              <a:srgbClr val="BEE6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461CC344-4224-45F6-A76C-DC2DE12F48A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7156" y="5372372"/>
              <a:ext cx="2486627" cy="483902"/>
            </a:xfrm>
            <a:prstGeom prst="rect">
              <a:avLst/>
            </a:prstGeom>
          </p:spPr>
        </p:pic>
      </p:grp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50468CAD-1AB9-423A-BA70-BFDDD094F83B}"/>
              </a:ext>
            </a:extLst>
          </p:cNvPr>
          <p:cNvSpPr txBox="1">
            <a:spLocks/>
          </p:cNvSpPr>
          <p:nvPr/>
        </p:nvSpPr>
        <p:spPr>
          <a:xfrm>
            <a:off x="1143000" y="2364509"/>
            <a:ext cx="10473681" cy="380538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cs-CZ" sz="24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15" name="Title 4">
            <a:extLst>
              <a:ext uri="{FF2B5EF4-FFF2-40B4-BE49-F238E27FC236}">
                <a16:creationId xmlns:a16="http://schemas.microsoft.com/office/drawing/2014/main" id="{4468363D-C485-4C26-A15F-CE64816728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515517"/>
            <a:ext cx="5520681" cy="714944"/>
          </a:xfrm>
        </p:spPr>
        <p:txBody>
          <a:bodyPr anchor="ctr"/>
          <a:lstStyle/>
          <a:p>
            <a:pPr algn="r"/>
            <a:r>
              <a:rPr lang="cs-CZ" sz="3200" dirty="0">
                <a:latin typeface="Source Sans Pro Semibold" panose="020B0603030403020204" pitchFamily="34" charset="0"/>
                <a:ea typeface="Source Sans Pro Semibold" panose="020B0603030403020204" pitchFamily="34" charset="0"/>
              </a:rPr>
              <a:t>Informace SK RVŠ</a:t>
            </a:r>
            <a:endParaRPr lang="en-US" sz="3200" dirty="0">
              <a:latin typeface="Source Sans Pro Semibold" panose="020B0603030403020204" pitchFamily="34" charset="0"/>
              <a:ea typeface="Source Sans Pro Semibold" panose="020B0603030403020204" pitchFamily="34" charset="0"/>
            </a:endParaRPr>
          </a:p>
        </p:txBody>
      </p:sp>
      <p:sp>
        <p:nvSpPr>
          <p:cNvPr id="7" name="Title 4">
            <a:extLst>
              <a:ext uri="{FF2B5EF4-FFF2-40B4-BE49-F238E27FC236}">
                <a16:creationId xmlns:a16="http://schemas.microsoft.com/office/drawing/2014/main" id="{AE2C993B-E6D4-4393-8F86-34AE9B4793F7}"/>
              </a:ext>
            </a:extLst>
          </p:cNvPr>
          <p:cNvSpPr txBox="1">
            <a:spLocks/>
          </p:cNvSpPr>
          <p:nvPr/>
        </p:nvSpPr>
        <p:spPr>
          <a:xfrm>
            <a:off x="445290" y="1396714"/>
            <a:ext cx="8352641" cy="714944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ts val="4000"/>
              </a:lnSpc>
              <a:spcBef>
                <a:spcPct val="0"/>
              </a:spcBef>
              <a:buNone/>
              <a:defRPr sz="3000" b="1" i="0" kern="1200">
                <a:solidFill>
                  <a:schemeClr val="tx1"/>
                </a:solidFill>
                <a:latin typeface="Source Sans Pro SemiBold" panose="020B0503030403020204" pitchFamily="34" charset="0"/>
                <a:ea typeface="Source Sans Pro SemiBold" panose="020B0503030403020204" pitchFamily="34" charset="0"/>
                <a:cs typeface="+mj-cs"/>
              </a:defRPr>
            </a:lvl1pPr>
          </a:lstStyle>
          <a:p>
            <a:pPr algn="l"/>
            <a:r>
              <a:rPr lang="cs-CZ" sz="3200" dirty="0">
                <a:latin typeface="Source Sans Pro Semibold" panose="020B0603030403020204" pitchFamily="34" charset="0"/>
                <a:ea typeface="Source Sans Pro Semibold" panose="020B0603030403020204" pitchFamily="34" charset="0"/>
              </a:rPr>
              <a:t>Rozpočet Studentské komory za rok 2023</a:t>
            </a:r>
            <a:endParaRPr lang="en-US" sz="3200" dirty="0">
              <a:latin typeface="Source Sans Pro Semibold" panose="020B0603030403020204" pitchFamily="34" charset="0"/>
              <a:ea typeface="Source Sans Pro Semibold" panose="020B0603030403020204" pitchFamily="34" charset="0"/>
            </a:endParaRPr>
          </a:p>
        </p:txBody>
      </p:sp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0678C2D4-B3EB-421E-B311-251508A32CE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17910372"/>
              </p:ext>
            </p:extLst>
          </p:nvPr>
        </p:nvGraphicFramePr>
        <p:xfrm>
          <a:off x="2859523" y="2277667"/>
          <a:ext cx="6701919" cy="42225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800352300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Rada vysokých škol">
      <a:dk1>
        <a:srgbClr val="000000"/>
      </a:dk1>
      <a:lt1>
        <a:srgbClr val="FFFFFF"/>
      </a:lt1>
      <a:dk2>
        <a:srgbClr val="D2CDC8"/>
      </a:dk2>
      <a:lt2>
        <a:srgbClr val="E6E6E1"/>
      </a:lt2>
      <a:accent1>
        <a:srgbClr val="6ECDEB"/>
      </a:accent1>
      <a:accent2>
        <a:srgbClr val="BEE6F0"/>
      </a:accent2>
      <a:accent3>
        <a:srgbClr val="FFE600"/>
      </a:accent3>
      <a:accent4>
        <a:srgbClr val="FFF56E"/>
      </a:accent4>
      <a:accent5>
        <a:srgbClr val="EB0000"/>
      </a:accent5>
      <a:accent6>
        <a:srgbClr val="FEFFFF"/>
      </a:accent6>
      <a:hlink>
        <a:srgbClr val="000000"/>
      </a:hlink>
      <a:folHlink>
        <a:srgbClr val="5E5E5E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VŠ_Stanoviska_Sněm_19102023" id="{60A76AC9-7F92-E94C-957A-648C96B18C1C}" vid="{E85614AF-4AB7-AF40-B04F-6E3A63CAEDD2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39739F441EDE8D48BD9752E13B1843C2" ma:contentTypeVersion="14" ma:contentTypeDescription="Vytvoří nový dokument" ma:contentTypeScope="" ma:versionID="25bfe8d2c41bcb851ffe19024e9067a5">
  <xsd:schema xmlns:xsd="http://www.w3.org/2001/XMLSchema" xmlns:xs="http://www.w3.org/2001/XMLSchema" xmlns:p="http://schemas.microsoft.com/office/2006/metadata/properties" xmlns:ns3="d556928d-1ad7-42fb-abe7-0b8aab95b6c9" xmlns:ns4="0dd2695e-dc72-4ddd-be04-3b2954a9f16a" targetNamespace="http://schemas.microsoft.com/office/2006/metadata/properties" ma:root="true" ma:fieldsID="7a2c6dd0998747d2b1cf671d8a4f5252" ns3:_="" ns4:_="">
    <xsd:import namespace="d556928d-1ad7-42fb-abe7-0b8aab95b6c9"/>
    <xsd:import namespace="0dd2695e-dc72-4ddd-be04-3b2954a9f16a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DateTaken" minOccurs="0"/>
                <xsd:element ref="ns3:MediaLengthInSeconds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Location" minOccurs="0"/>
                <xsd:element ref="ns4:SharedWithUsers" minOccurs="0"/>
                <xsd:element ref="ns4:SharedWithDetails" minOccurs="0"/>
                <xsd:element ref="ns4:SharingHintHas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556928d-1ad7-42fb-abe7-0b8aab95b6c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3" nillable="true" ma:displayName="Length (seconds)" ma:internalName="MediaLengthInSeconds" ma:readOnly="true">
      <xsd:simpleType>
        <xsd:restriction base="dms:Unknown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dd2695e-dc72-4ddd-be04-3b2954a9f16a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Sdílí se s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dílené s podrobnostmi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21" nillable="true" ma:displayName="Hodnota hash upozornění na sdílení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DC31715-622C-410A-A2F8-7B98195831D3}">
  <ds:schemaRefs>
    <ds:schemaRef ds:uri="http://www.w3.org/XML/1998/namespace"/>
    <ds:schemaRef ds:uri="http://schemas.microsoft.com/office/2006/documentManagement/types"/>
    <ds:schemaRef ds:uri="http://purl.org/dc/elements/1.1/"/>
    <ds:schemaRef ds:uri="d556928d-1ad7-42fb-abe7-0b8aab95b6c9"/>
    <ds:schemaRef ds:uri="http://schemas.microsoft.com/office/infopath/2007/PartnerControls"/>
    <ds:schemaRef ds:uri="http://purl.org/dc/dcmitype/"/>
    <ds:schemaRef ds:uri="http://schemas.openxmlformats.org/package/2006/metadata/core-properties"/>
    <ds:schemaRef ds:uri="0dd2695e-dc72-4ddd-be04-3b2954a9f16a"/>
    <ds:schemaRef ds:uri="http://schemas.microsoft.com/office/2006/metadata/properties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FEE09A89-3A3C-4026-A974-81679BCF447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C92317C-7FCB-47B4-BF23-C03A6EC5C742}">
  <ds:schemaRefs>
    <ds:schemaRef ds:uri="0dd2695e-dc72-4ddd-be04-3b2954a9f16a"/>
    <ds:schemaRef ds:uri="d556928d-1ad7-42fb-abe7-0b8aab95b6c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Šablona prezentace</Template>
  <TotalTime>445</TotalTime>
  <Words>536</Words>
  <Application>Microsoft Office PowerPoint</Application>
  <PresentationFormat>Širokoúhlá obrazovka</PresentationFormat>
  <Paragraphs>73</Paragraphs>
  <Slides>18</Slides>
  <Notes>0</Notes>
  <HiddenSlides>0</HiddenSlides>
  <MMClips>1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18</vt:i4>
      </vt:variant>
    </vt:vector>
  </HeadingPairs>
  <TitlesOfParts>
    <vt:vector size="25" baseType="lpstr">
      <vt:lpstr>Arial</vt:lpstr>
      <vt:lpstr>Calibri</vt:lpstr>
      <vt:lpstr>Source Sans Pro</vt:lpstr>
      <vt:lpstr>Source Sans Pro Semibold</vt:lpstr>
      <vt:lpstr>Source Sans Pro Semibold</vt:lpstr>
      <vt:lpstr>System Font Regular</vt:lpstr>
      <vt:lpstr>Motiv Office</vt:lpstr>
      <vt:lpstr>Informace ze Studentské komory</vt:lpstr>
      <vt:lpstr>Informace SK RVŠ</vt:lpstr>
      <vt:lpstr>Informace SK RVŠ</vt:lpstr>
      <vt:lpstr>Informace SK RVŠ</vt:lpstr>
      <vt:lpstr>Informace SK RVŠ</vt:lpstr>
      <vt:lpstr>Informace SK RVŠ</vt:lpstr>
      <vt:lpstr>Informace SK RVŠ</vt:lpstr>
      <vt:lpstr>Informace SK RVŠ</vt:lpstr>
      <vt:lpstr>Informace SK RVŠ</vt:lpstr>
      <vt:lpstr>Informace SK RVŠ</vt:lpstr>
      <vt:lpstr>Informace SK RVŠ</vt:lpstr>
      <vt:lpstr>Informace SK RVŠ</vt:lpstr>
      <vt:lpstr>Informace SK RVŠ</vt:lpstr>
      <vt:lpstr>Informace SK RVŠ</vt:lpstr>
      <vt:lpstr>Prezentace aplikace PowerPoint</vt:lpstr>
      <vt:lpstr>Informace SK RVŠ</vt:lpstr>
      <vt:lpstr>Informace SK RVŠ</vt:lpstr>
      <vt:lpstr>Informace SK RVŠ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Michal Farnik</dc:creator>
  <cp:lastModifiedBy>Michaela Schwarzová</cp:lastModifiedBy>
  <cp:revision>50</cp:revision>
  <dcterms:created xsi:type="dcterms:W3CDTF">2024-02-01T12:19:40Z</dcterms:created>
  <dcterms:modified xsi:type="dcterms:W3CDTF">2024-04-24T09:29:44Z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0x01010039739F441EDE8D48BD9752E13B1843C2</vt:lpwstr>
  </property>
</Properties>
</file>